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22"/>
  </p:notesMasterIdLst>
  <p:sldIdLst>
    <p:sldId id="256" r:id="rId6"/>
    <p:sldId id="257" r:id="rId7"/>
    <p:sldId id="259" r:id="rId8"/>
    <p:sldId id="258" r:id="rId9"/>
    <p:sldId id="267" r:id="rId10"/>
    <p:sldId id="269" r:id="rId11"/>
    <p:sldId id="307" r:id="rId12"/>
    <p:sldId id="299" r:id="rId13"/>
    <p:sldId id="300" r:id="rId14"/>
    <p:sldId id="303" r:id="rId15"/>
    <p:sldId id="298" r:id="rId16"/>
    <p:sldId id="302" r:id="rId17"/>
    <p:sldId id="304" r:id="rId18"/>
    <p:sldId id="305" r:id="rId19"/>
    <p:sldId id="308" r:id="rId20"/>
    <p:sldId id="30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67" d="100"/>
          <a:sy n="67" d="100"/>
        </p:scale>
        <p:origin x="5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Freeman" userId="087ff263-710d-4d7d-ad49-0dea1e0617ae" providerId="ADAL" clId="{4756C954-47D9-4B8D-AE0B-1A7C180E1FC1}"/>
    <pc:docChg chg="delSld modSld sldOrd">
      <pc:chgData name="Mary Freeman" userId="087ff263-710d-4d7d-ad49-0dea1e0617ae" providerId="ADAL" clId="{4756C954-47D9-4B8D-AE0B-1A7C180E1FC1}" dt="2023-04-12T18:35:37.654" v="9" actId="2696"/>
      <pc:docMkLst>
        <pc:docMk/>
      </pc:docMkLst>
      <pc:sldChg chg="ord">
        <pc:chgData name="Mary Freeman" userId="087ff263-710d-4d7d-ad49-0dea1e0617ae" providerId="ADAL" clId="{4756C954-47D9-4B8D-AE0B-1A7C180E1FC1}" dt="2023-04-12T16:38:30.545" v="1"/>
        <pc:sldMkLst>
          <pc:docMk/>
          <pc:sldMk cId="0" sldId="259"/>
        </pc:sldMkLst>
      </pc:sldChg>
      <pc:sldChg chg="del">
        <pc:chgData name="Mary Freeman" userId="087ff263-710d-4d7d-ad49-0dea1e0617ae" providerId="ADAL" clId="{4756C954-47D9-4B8D-AE0B-1A7C180E1FC1}" dt="2023-04-12T16:38:34.496" v="2" actId="47"/>
        <pc:sldMkLst>
          <pc:docMk/>
          <pc:sldMk cId="0" sldId="260"/>
        </pc:sldMkLst>
      </pc:sldChg>
      <pc:sldChg chg="modSp mod">
        <pc:chgData name="Mary Freeman" userId="087ff263-710d-4d7d-ad49-0dea1e0617ae" providerId="ADAL" clId="{4756C954-47D9-4B8D-AE0B-1A7C180E1FC1}" dt="2023-04-12T16:39:49.025" v="7" actId="14100"/>
        <pc:sldMkLst>
          <pc:docMk/>
          <pc:sldMk cId="0" sldId="269"/>
        </pc:sldMkLst>
        <pc:spChg chg="mod">
          <ac:chgData name="Mary Freeman" userId="087ff263-710d-4d7d-ad49-0dea1e0617ae" providerId="ADAL" clId="{4756C954-47D9-4B8D-AE0B-1A7C180E1FC1}" dt="2023-04-12T16:39:49.025" v="7" actId="14100"/>
          <ac:spMkLst>
            <pc:docMk/>
            <pc:sldMk cId="0" sldId="269"/>
            <ac:spMk id="5" creationId="{4806EAD3-8BF8-F116-71C6-56E9B2A88FCB}"/>
          </ac:spMkLst>
        </pc:spChg>
      </pc:sldChg>
      <pc:sldChg chg="del ord">
        <pc:chgData name="Mary Freeman" userId="087ff263-710d-4d7d-ad49-0dea1e0617ae" providerId="ADAL" clId="{4756C954-47D9-4B8D-AE0B-1A7C180E1FC1}" dt="2023-04-12T18:35:28.768" v="8" actId="2696"/>
        <pc:sldMkLst>
          <pc:docMk/>
          <pc:sldMk cId="0" sldId="293"/>
        </pc:sldMkLst>
      </pc:sldChg>
      <pc:sldChg chg="del ord">
        <pc:chgData name="Mary Freeman" userId="087ff263-710d-4d7d-ad49-0dea1e0617ae" providerId="ADAL" clId="{4756C954-47D9-4B8D-AE0B-1A7C180E1FC1}" dt="2023-04-12T18:35:37.654" v="9" actId="2696"/>
        <pc:sldMkLst>
          <pc:docMk/>
          <pc:sldMk cId="0" sldId="2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A4B99A-7059-421E-BE4A-6A5DF891E38A}" type="datetimeFigureOut">
              <a:rPr lang="en-US" smtClean="0"/>
              <a:t>4/17/2023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8588D1-0415-42F4-B79B-8435CCC1C10D}" type="slidenum">
              <a:rPr lang="en-US" smtClean="0"/>
              <a:t>‹#›</a:t>
            </a:fld>
            <a:endParaRPr lang="en-US"/>
          </a:p>
        </p:txBody>
      </p:sp>
    </p:spTree>
    <p:extLst>
      <p:ext uri="{BB962C8B-B14F-4D97-AF65-F5344CB8AC3E}">
        <p14:creationId xmlns:p14="http://schemas.microsoft.com/office/powerpoint/2010/main" val="3496906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5AC14-07A4-0091-1E78-4A25D4DEDF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B71573-2038-711D-9D2B-03B6505E45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DC25-0F17-6A61-C8B2-DCAE13780A94}"/>
              </a:ext>
            </a:extLst>
          </p:cNvPr>
          <p:cNvSpPr>
            <a:spLocks noGrp="1"/>
          </p:cNvSpPr>
          <p:nvPr>
            <p:ph type="dt" sz="half" idx="10"/>
          </p:nvPr>
        </p:nvSpPr>
        <p:spPr/>
        <p:txBody>
          <a:bodyPr/>
          <a:lstStyle/>
          <a:p>
            <a:fld id="{9A2BDFAE-D77C-4066-A502-DDD279F9B7D8}" type="datetimeFigureOut">
              <a:rPr lang="en-US" smtClean="0"/>
              <a:t>4/17/2023</a:t>
            </a:fld>
            <a:endParaRPr lang="en-US"/>
          </a:p>
        </p:txBody>
      </p:sp>
      <p:sp>
        <p:nvSpPr>
          <p:cNvPr id="5" name="Footer Placeholder 4">
            <a:extLst>
              <a:ext uri="{FF2B5EF4-FFF2-40B4-BE49-F238E27FC236}">
                <a16:creationId xmlns:a16="http://schemas.microsoft.com/office/drawing/2014/main" id="{623E9D4A-41B8-969E-5314-A146BA2ED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24465A-EABB-F550-1381-B200088CBCEF}"/>
              </a:ext>
            </a:extLst>
          </p:cNvPr>
          <p:cNvSpPr>
            <a:spLocks noGrp="1"/>
          </p:cNvSpPr>
          <p:nvPr>
            <p:ph type="sldNum" sz="quarter" idx="12"/>
          </p:nvPr>
        </p:nvSpPr>
        <p:spPr/>
        <p:txBody>
          <a:bodyPr/>
          <a:lstStyle/>
          <a:p>
            <a:fld id="{41A46945-64F4-4CF4-9923-4C6F33CCA216}" type="slidenum">
              <a:rPr lang="en-US" smtClean="0"/>
              <a:t>‹#›</a:t>
            </a:fld>
            <a:endParaRPr lang="en-US"/>
          </a:p>
        </p:txBody>
      </p:sp>
    </p:spTree>
    <p:extLst>
      <p:ext uri="{BB962C8B-B14F-4D97-AF65-F5344CB8AC3E}">
        <p14:creationId xmlns:p14="http://schemas.microsoft.com/office/powerpoint/2010/main" val="845394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7901E-54AC-C989-6F77-9678FF4D65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53EEF-21F3-BC6B-CB27-A9B1C4E34C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A32EE-3C49-C0E7-4A7A-91AB03B724C7}"/>
              </a:ext>
            </a:extLst>
          </p:cNvPr>
          <p:cNvSpPr>
            <a:spLocks noGrp="1"/>
          </p:cNvSpPr>
          <p:nvPr>
            <p:ph type="dt" sz="half" idx="10"/>
          </p:nvPr>
        </p:nvSpPr>
        <p:spPr/>
        <p:txBody>
          <a:bodyPr/>
          <a:lstStyle/>
          <a:p>
            <a:fld id="{9A2BDFAE-D77C-4066-A502-DDD279F9B7D8}" type="datetimeFigureOut">
              <a:rPr lang="en-US" smtClean="0"/>
              <a:t>4/17/2023</a:t>
            </a:fld>
            <a:endParaRPr lang="en-US"/>
          </a:p>
        </p:txBody>
      </p:sp>
      <p:sp>
        <p:nvSpPr>
          <p:cNvPr id="5" name="Footer Placeholder 4">
            <a:extLst>
              <a:ext uri="{FF2B5EF4-FFF2-40B4-BE49-F238E27FC236}">
                <a16:creationId xmlns:a16="http://schemas.microsoft.com/office/drawing/2014/main" id="{B4ABE7A5-E083-58FD-1BF0-80C91E456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599833-4E7D-ECE4-C224-4C1E725D3697}"/>
              </a:ext>
            </a:extLst>
          </p:cNvPr>
          <p:cNvSpPr>
            <a:spLocks noGrp="1"/>
          </p:cNvSpPr>
          <p:nvPr>
            <p:ph type="sldNum" sz="quarter" idx="12"/>
          </p:nvPr>
        </p:nvSpPr>
        <p:spPr/>
        <p:txBody>
          <a:bodyPr/>
          <a:lstStyle/>
          <a:p>
            <a:fld id="{41A46945-64F4-4CF4-9923-4C6F33CCA216}" type="slidenum">
              <a:rPr lang="en-US" smtClean="0"/>
              <a:t>‹#›</a:t>
            </a:fld>
            <a:endParaRPr lang="en-US"/>
          </a:p>
        </p:txBody>
      </p:sp>
    </p:spTree>
    <p:extLst>
      <p:ext uri="{BB962C8B-B14F-4D97-AF65-F5344CB8AC3E}">
        <p14:creationId xmlns:p14="http://schemas.microsoft.com/office/powerpoint/2010/main" val="1050885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5EB5DC-31A3-3A4A-27A7-DA3DA9182C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759C97-9E10-F6ED-B096-D065CCF67C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9344EC-F20C-740A-F8C5-158AE9ACC53A}"/>
              </a:ext>
            </a:extLst>
          </p:cNvPr>
          <p:cNvSpPr>
            <a:spLocks noGrp="1"/>
          </p:cNvSpPr>
          <p:nvPr>
            <p:ph type="dt" sz="half" idx="10"/>
          </p:nvPr>
        </p:nvSpPr>
        <p:spPr/>
        <p:txBody>
          <a:bodyPr/>
          <a:lstStyle/>
          <a:p>
            <a:fld id="{9A2BDFAE-D77C-4066-A502-DDD279F9B7D8}" type="datetimeFigureOut">
              <a:rPr lang="en-US" smtClean="0"/>
              <a:t>4/17/2023</a:t>
            </a:fld>
            <a:endParaRPr lang="en-US"/>
          </a:p>
        </p:txBody>
      </p:sp>
      <p:sp>
        <p:nvSpPr>
          <p:cNvPr id="5" name="Footer Placeholder 4">
            <a:extLst>
              <a:ext uri="{FF2B5EF4-FFF2-40B4-BE49-F238E27FC236}">
                <a16:creationId xmlns:a16="http://schemas.microsoft.com/office/drawing/2014/main" id="{E3E7FBF1-1C2B-AF13-7DB3-B6721EBEF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90927-4255-CE74-59E5-5EAD146F2F34}"/>
              </a:ext>
            </a:extLst>
          </p:cNvPr>
          <p:cNvSpPr>
            <a:spLocks noGrp="1"/>
          </p:cNvSpPr>
          <p:nvPr>
            <p:ph type="sldNum" sz="quarter" idx="12"/>
          </p:nvPr>
        </p:nvSpPr>
        <p:spPr/>
        <p:txBody>
          <a:bodyPr/>
          <a:lstStyle/>
          <a:p>
            <a:fld id="{41A46945-64F4-4CF4-9923-4C6F33CCA216}" type="slidenum">
              <a:rPr lang="en-US" smtClean="0"/>
              <a:t>‹#›</a:t>
            </a:fld>
            <a:endParaRPr lang="en-US"/>
          </a:p>
        </p:txBody>
      </p:sp>
    </p:spTree>
    <p:extLst>
      <p:ext uri="{BB962C8B-B14F-4D97-AF65-F5344CB8AC3E}">
        <p14:creationId xmlns:p14="http://schemas.microsoft.com/office/powerpoint/2010/main" val="2993530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06622" y="652175"/>
            <a:ext cx="5245637" cy="675894"/>
          </a:xfrm>
          <a:prstGeom prst="rect">
            <a:avLst/>
          </a:prstGeom>
        </p:spPr>
        <p:txBody>
          <a:bodyPr>
            <a:normAutofit/>
          </a:bodyPr>
          <a:lstStyle/>
          <a:p>
            <a:r>
              <a:t>Title Text</a:t>
            </a:r>
          </a:p>
        </p:txBody>
      </p:sp>
      <p:sp>
        <p:nvSpPr>
          <p:cNvPr id="30" name="Body Level One…"/>
          <p:cNvSpPr txBox="1">
            <a:spLocks noGrp="1"/>
          </p:cNvSpPr>
          <p:nvPr>
            <p:ph type="body" sz="quarter" idx="1"/>
          </p:nvPr>
        </p:nvSpPr>
        <p:spPr>
          <a:xfrm>
            <a:off x="944925" y="3162469"/>
            <a:ext cx="6865623" cy="2371726"/>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51898537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64"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405445317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806622" y="652175"/>
            <a:ext cx="5245637" cy="675894"/>
          </a:xfrm>
          <a:prstGeom prst="rect">
            <a:avLst/>
          </a:prstGeom>
        </p:spPr>
        <p:txBody>
          <a:bodyPr>
            <a:normAutofit/>
          </a:bodyPr>
          <a:lstStyle/>
          <a:p>
            <a:r>
              <a:t>Title Text</a:t>
            </a:r>
          </a:p>
        </p:txBody>
      </p:sp>
      <p:sp>
        <p:nvSpPr>
          <p:cNvPr id="21" name="Body Level One…"/>
          <p:cNvSpPr txBox="1">
            <a:spLocks noGrp="1"/>
          </p:cNvSpPr>
          <p:nvPr>
            <p:ph type="body" sz="quarter" idx="1"/>
          </p:nvPr>
        </p:nvSpPr>
        <p:spPr>
          <a:xfrm>
            <a:off x="944925" y="3162469"/>
            <a:ext cx="6865623" cy="2371726"/>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157160177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06622" y="652175"/>
            <a:ext cx="5245637" cy="675894"/>
          </a:xfrm>
          <a:prstGeom prst="rect">
            <a:avLst/>
          </a:prstGeom>
        </p:spPr>
        <p:txBody>
          <a:bodyPr>
            <a:normAutofit/>
          </a:bodyPr>
          <a:lstStyle/>
          <a:p>
            <a:r>
              <a:t>Title Text</a:t>
            </a:r>
          </a:p>
        </p:txBody>
      </p:sp>
      <p:sp>
        <p:nvSpPr>
          <p:cNvPr id="30" name="Body Level One…"/>
          <p:cNvSpPr txBox="1">
            <a:spLocks noGrp="1"/>
          </p:cNvSpPr>
          <p:nvPr>
            <p:ph type="body" sz="quarter" idx="1"/>
          </p:nvPr>
        </p:nvSpPr>
        <p:spPr>
          <a:xfrm>
            <a:off x="944925" y="3162469"/>
            <a:ext cx="6865623" cy="2371726"/>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119626529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06622" y="652175"/>
            <a:ext cx="5245637" cy="675894"/>
          </a:xfrm>
          <a:prstGeom prst="rect">
            <a:avLst/>
          </a:prstGeom>
        </p:spPr>
        <p:txBody>
          <a:bodyPr>
            <a:normAutofit/>
          </a:bodyPr>
          <a:lstStyle/>
          <a:p>
            <a:r>
              <a:t>Title Text</a:t>
            </a:r>
          </a:p>
        </p:txBody>
      </p:sp>
      <p:sp>
        <p:nvSpPr>
          <p:cNvPr id="39" name="Body Level One…"/>
          <p:cNvSpPr txBox="1">
            <a:spLocks noGrp="1"/>
          </p:cNvSpPr>
          <p:nvPr>
            <p:ph type="body" sz="half" idx="1"/>
          </p:nvPr>
        </p:nvSpPr>
        <p:spPr>
          <a:xfrm>
            <a:off x="609601" y="1577340"/>
            <a:ext cx="5303521" cy="452628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151178122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64"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32901054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pic>
        <p:nvPicPr>
          <p:cNvPr id="47" name="bg object 16" descr="bg object 16"/>
          <p:cNvPicPr>
            <a:picLocks noChangeAspect="1"/>
          </p:cNvPicPr>
          <p:nvPr/>
        </p:nvPicPr>
        <p:blipFill>
          <a:blip r:embed="rId2"/>
          <a:stretch>
            <a:fillRect/>
          </a:stretch>
        </p:blipFill>
        <p:spPr>
          <a:xfrm>
            <a:off x="7247" y="1"/>
            <a:ext cx="12177521" cy="4960697"/>
          </a:xfrm>
          <a:prstGeom prst="rect">
            <a:avLst/>
          </a:prstGeom>
          <a:ln w="12700">
            <a:miter lim="400000"/>
          </a:ln>
        </p:spPr>
      </p:pic>
      <p:pic>
        <p:nvPicPr>
          <p:cNvPr id="48" name="Downlite_Logo1_White.png" descr="Downlite_Logo1_White.png"/>
          <p:cNvPicPr>
            <a:picLocks noChangeAspect="1"/>
          </p:cNvPicPr>
          <p:nvPr/>
        </p:nvPicPr>
        <p:blipFill>
          <a:blip r:embed="rId3"/>
          <a:stretch>
            <a:fillRect/>
          </a:stretch>
        </p:blipFill>
        <p:spPr>
          <a:xfrm>
            <a:off x="3819113" y="1721330"/>
            <a:ext cx="4835231" cy="1321055"/>
          </a:xfrm>
          <a:prstGeom prst="rect">
            <a:avLst/>
          </a:prstGeom>
          <a:ln w="12700">
            <a:miter lim="400000"/>
          </a:ln>
        </p:spPr>
      </p:pic>
      <p:sp>
        <p:nvSpPr>
          <p:cNvPr id="49" name="Title Text"/>
          <p:cNvSpPr txBox="1">
            <a:spLocks noGrp="1"/>
          </p:cNvSpPr>
          <p:nvPr>
            <p:ph type="title"/>
          </p:nvPr>
        </p:nvSpPr>
        <p:spPr>
          <a:xfrm>
            <a:off x="806622" y="652175"/>
            <a:ext cx="5245637" cy="675894"/>
          </a:xfrm>
          <a:prstGeom prst="rect">
            <a:avLst/>
          </a:prstGeom>
        </p:spPr>
        <p:txBody>
          <a:bodyPr>
            <a:normAutofit/>
          </a:bodyPr>
          <a:lstStyle/>
          <a:p>
            <a:r>
              <a:t>Title Text</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47732570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A1680-1A02-4247-2809-764FE09824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D186CC-BC11-C5B3-9DDE-9F15A7471B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792AA-FA9B-4AED-0518-56341400815F}"/>
              </a:ext>
            </a:extLst>
          </p:cNvPr>
          <p:cNvSpPr>
            <a:spLocks noGrp="1"/>
          </p:cNvSpPr>
          <p:nvPr>
            <p:ph type="dt" sz="half" idx="10"/>
          </p:nvPr>
        </p:nvSpPr>
        <p:spPr/>
        <p:txBody>
          <a:bodyPr/>
          <a:lstStyle/>
          <a:p>
            <a:fld id="{9A2BDFAE-D77C-4066-A502-DDD279F9B7D8}" type="datetimeFigureOut">
              <a:rPr lang="en-US" smtClean="0"/>
              <a:t>4/17/2023</a:t>
            </a:fld>
            <a:endParaRPr lang="en-US"/>
          </a:p>
        </p:txBody>
      </p:sp>
      <p:sp>
        <p:nvSpPr>
          <p:cNvPr id="5" name="Footer Placeholder 4">
            <a:extLst>
              <a:ext uri="{FF2B5EF4-FFF2-40B4-BE49-F238E27FC236}">
                <a16:creationId xmlns:a16="http://schemas.microsoft.com/office/drawing/2014/main" id="{93CD2884-F9F6-C2B6-19FE-C31404E03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9DA78F-44B5-D1DA-EAAE-91D2D366D243}"/>
              </a:ext>
            </a:extLst>
          </p:cNvPr>
          <p:cNvSpPr>
            <a:spLocks noGrp="1"/>
          </p:cNvSpPr>
          <p:nvPr>
            <p:ph type="sldNum" sz="quarter" idx="12"/>
          </p:nvPr>
        </p:nvSpPr>
        <p:spPr/>
        <p:txBody>
          <a:bodyPr/>
          <a:lstStyle/>
          <a:p>
            <a:fld id="{41A46945-64F4-4CF4-9923-4C6F33CCA216}" type="slidenum">
              <a:rPr lang="en-US" smtClean="0"/>
              <a:t>‹#›</a:t>
            </a:fld>
            <a:endParaRPr lang="en-US"/>
          </a:p>
        </p:txBody>
      </p:sp>
    </p:spTree>
    <p:extLst>
      <p:ext uri="{BB962C8B-B14F-4D97-AF65-F5344CB8AC3E}">
        <p14:creationId xmlns:p14="http://schemas.microsoft.com/office/powerpoint/2010/main" val="4133053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ED7A3-0631-B77A-DA7F-5C16A192C7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D2CDB5-0A46-D029-E145-4DD8FD2FAD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6483A6-7445-6C7A-6AD5-CDDD74C56240}"/>
              </a:ext>
            </a:extLst>
          </p:cNvPr>
          <p:cNvSpPr>
            <a:spLocks noGrp="1"/>
          </p:cNvSpPr>
          <p:nvPr>
            <p:ph type="dt" sz="half" idx="10"/>
          </p:nvPr>
        </p:nvSpPr>
        <p:spPr/>
        <p:txBody>
          <a:bodyPr/>
          <a:lstStyle/>
          <a:p>
            <a:fld id="{9A2BDFAE-D77C-4066-A502-DDD279F9B7D8}" type="datetimeFigureOut">
              <a:rPr lang="en-US" smtClean="0"/>
              <a:t>4/17/2023</a:t>
            </a:fld>
            <a:endParaRPr lang="en-US"/>
          </a:p>
        </p:txBody>
      </p:sp>
      <p:sp>
        <p:nvSpPr>
          <p:cNvPr id="5" name="Footer Placeholder 4">
            <a:extLst>
              <a:ext uri="{FF2B5EF4-FFF2-40B4-BE49-F238E27FC236}">
                <a16:creationId xmlns:a16="http://schemas.microsoft.com/office/drawing/2014/main" id="{491BA6AF-37B6-6189-67AC-528A47ABB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03B96F-9C4B-1F25-1976-89456286BE9A}"/>
              </a:ext>
            </a:extLst>
          </p:cNvPr>
          <p:cNvSpPr>
            <a:spLocks noGrp="1"/>
          </p:cNvSpPr>
          <p:nvPr>
            <p:ph type="sldNum" sz="quarter" idx="12"/>
          </p:nvPr>
        </p:nvSpPr>
        <p:spPr/>
        <p:txBody>
          <a:bodyPr/>
          <a:lstStyle/>
          <a:p>
            <a:fld id="{41A46945-64F4-4CF4-9923-4C6F33CCA216}" type="slidenum">
              <a:rPr lang="en-US" smtClean="0"/>
              <a:t>‹#›</a:t>
            </a:fld>
            <a:endParaRPr lang="en-US"/>
          </a:p>
        </p:txBody>
      </p:sp>
    </p:spTree>
    <p:extLst>
      <p:ext uri="{BB962C8B-B14F-4D97-AF65-F5344CB8AC3E}">
        <p14:creationId xmlns:p14="http://schemas.microsoft.com/office/powerpoint/2010/main" val="1728650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C02E9-9844-10A7-B32F-C5149185F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3941E0-0B48-5589-F154-3DCFC77E15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1EF219-CE39-6C94-30DD-EEAB636AEA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21FBE-9241-E727-8597-DE84D6FF2340}"/>
              </a:ext>
            </a:extLst>
          </p:cNvPr>
          <p:cNvSpPr>
            <a:spLocks noGrp="1"/>
          </p:cNvSpPr>
          <p:nvPr>
            <p:ph type="dt" sz="half" idx="10"/>
          </p:nvPr>
        </p:nvSpPr>
        <p:spPr/>
        <p:txBody>
          <a:bodyPr/>
          <a:lstStyle/>
          <a:p>
            <a:fld id="{9A2BDFAE-D77C-4066-A502-DDD279F9B7D8}" type="datetimeFigureOut">
              <a:rPr lang="en-US" smtClean="0"/>
              <a:t>4/17/2023</a:t>
            </a:fld>
            <a:endParaRPr lang="en-US"/>
          </a:p>
        </p:txBody>
      </p:sp>
      <p:sp>
        <p:nvSpPr>
          <p:cNvPr id="6" name="Footer Placeholder 5">
            <a:extLst>
              <a:ext uri="{FF2B5EF4-FFF2-40B4-BE49-F238E27FC236}">
                <a16:creationId xmlns:a16="http://schemas.microsoft.com/office/drawing/2014/main" id="{7547A689-167F-F80C-1E9D-CF90106352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23BC83-5F61-4296-F895-79E1EA294958}"/>
              </a:ext>
            </a:extLst>
          </p:cNvPr>
          <p:cNvSpPr>
            <a:spLocks noGrp="1"/>
          </p:cNvSpPr>
          <p:nvPr>
            <p:ph type="sldNum" sz="quarter" idx="12"/>
          </p:nvPr>
        </p:nvSpPr>
        <p:spPr/>
        <p:txBody>
          <a:bodyPr/>
          <a:lstStyle/>
          <a:p>
            <a:fld id="{41A46945-64F4-4CF4-9923-4C6F33CCA216}" type="slidenum">
              <a:rPr lang="en-US" smtClean="0"/>
              <a:t>‹#›</a:t>
            </a:fld>
            <a:endParaRPr lang="en-US"/>
          </a:p>
        </p:txBody>
      </p:sp>
    </p:spTree>
    <p:extLst>
      <p:ext uri="{BB962C8B-B14F-4D97-AF65-F5344CB8AC3E}">
        <p14:creationId xmlns:p14="http://schemas.microsoft.com/office/powerpoint/2010/main" val="1547223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90187-72D1-DF79-8522-DCE2808823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3DC379-0EA3-9A0D-64A4-2FCC4A30E4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970D86-F894-BE25-3EFC-00D20C43FF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B6A077-3A8A-7F3E-FABB-864FD07798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FC5F08-3365-2AFA-FC06-6FF58CCE29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E5CB0A-D64B-5E95-6BAA-B776CE2F2838}"/>
              </a:ext>
            </a:extLst>
          </p:cNvPr>
          <p:cNvSpPr>
            <a:spLocks noGrp="1"/>
          </p:cNvSpPr>
          <p:nvPr>
            <p:ph type="dt" sz="half" idx="10"/>
          </p:nvPr>
        </p:nvSpPr>
        <p:spPr/>
        <p:txBody>
          <a:bodyPr/>
          <a:lstStyle/>
          <a:p>
            <a:fld id="{9A2BDFAE-D77C-4066-A502-DDD279F9B7D8}" type="datetimeFigureOut">
              <a:rPr lang="en-US" smtClean="0"/>
              <a:t>4/17/2023</a:t>
            </a:fld>
            <a:endParaRPr lang="en-US"/>
          </a:p>
        </p:txBody>
      </p:sp>
      <p:sp>
        <p:nvSpPr>
          <p:cNvPr id="8" name="Footer Placeholder 7">
            <a:extLst>
              <a:ext uri="{FF2B5EF4-FFF2-40B4-BE49-F238E27FC236}">
                <a16:creationId xmlns:a16="http://schemas.microsoft.com/office/drawing/2014/main" id="{426AD574-4F3E-DFD2-27C8-949C5F4E41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7CC95E-3CF1-AC57-A1C5-4366122B96A5}"/>
              </a:ext>
            </a:extLst>
          </p:cNvPr>
          <p:cNvSpPr>
            <a:spLocks noGrp="1"/>
          </p:cNvSpPr>
          <p:nvPr>
            <p:ph type="sldNum" sz="quarter" idx="12"/>
          </p:nvPr>
        </p:nvSpPr>
        <p:spPr/>
        <p:txBody>
          <a:bodyPr/>
          <a:lstStyle/>
          <a:p>
            <a:fld id="{41A46945-64F4-4CF4-9923-4C6F33CCA216}" type="slidenum">
              <a:rPr lang="en-US" smtClean="0"/>
              <a:t>‹#›</a:t>
            </a:fld>
            <a:endParaRPr lang="en-US"/>
          </a:p>
        </p:txBody>
      </p:sp>
    </p:spTree>
    <p:extLst>
      <p:ext uri="{BB962C8B-B14F-4D97-AF65-F5344CB8AC3E}">
        <p14:creationId xmlns:p14="http://schemas.microsoft.com/office/powerpoint/2010/main" val="1583568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2F934-9F8B-2A2E-D941-25F383E7A5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DFFE9A-8621-4579-084E-9344421A52C1}"/>
              </a:ext>
            </a:extLst>
          </p:cNvPr>
          <p:cNvSpPr>
            <a:spLocks noGrp="1"/>
          </p:cNvSpPr>
          <p:nvPr>
            <p:ph type="dt" sz="half" idx="10"/>
          </p:nvPr>
        </p:nvSpPr>
        <p:spPr/>
        <p:txBody>
          <a:bodyPr/>
          <a:lstStyle/>
          <a:p>
            <a:fld id="{9A2BDFAE-D77C-4066-A502-DDD279F9B7D8}" type="datetimeFigureOut">
              <a:rPr lang="en-US" smtClean="0"/>
              <a:t>4/17/2023</a:t>
            </a:fld>
            <a:endParaRPr lang="en-US"/>
          </a:p>
        </p:txBody>
      </p:sp>
      <p:sp>
        <p:nvSpPr>
          <p:cNvPr id="4" name="Footer Placeholder 3">
            <a:extLst>
              <a:ext uri="{FF2B5EF4-FFF2-40B4-BE49-F238E27FC236}">
                <a16:creationId xmlns:a16="http://schemas.microsoft.com/office/drawing/2014/main" id="{4CD3C28C-52FD-522C-6BDA-DD3DF11348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8E03EC-AC63-9EDA-EF9E-C3D6A38AAFD7}"/>
              </a:ext>
            </a:extLst>
          </p:cNvPr>
          <p:cNvSpPr>
            <a:spLocks noGrp="1"/>
          </p:cNvSpPr>
          <p:nvPr>
            <p:ph type="sldNum" sz="quarter" idx="12"/>
          </p:nvPr>
        </p:nvSpPr>
        <p:spPr/>
        <p:txBody>
          <a:bodyPr/>
          <a:lstStyle/>
          <a:p>
            <a:fld id="{41A46945-64F4-4CF4-9923-4C6F33CCA216}" type="slidenum">
              <a:rPr lang="en-US" smtClean="0"/>
              <a:t>‹#›</a:t>
            </a:fld>
            <a:endParaRPr lang="en-US"/>
          </a:p>
        </p:txBody>
      </p:sp>
    </p:spTree>
    <p:extLst>
      <p:ext uri="{BB962C8B-B14F-4D97-AF65-F5344CB8AC3E}">
        <p14:creationId xmlns:p14="http://schemas.microsoft.com/office/powerpoint/2010/main" val="2495492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2E0FCF-A6B0-AB42-7A32-F76401DF0CF6}"/>
              </a:ext>
            </a:extLst>
          </p:cNvPr>
          <p:cNvSpPr>
            <a:spLocks noGrp="1"/>
          </p:cNvSpPr>
          <p:nvPr>
            <p:ph type="dt" sz="half" idx="10"/>
          </p:nvPr>
        </p:nvSpPr>
        <p:spPr/>
        <p:txBody>
          <a:bodyPr/>
          <a:lstStyle/>
          <a:p>
            <a:fld id="{9A2BDFAE-D77C-4066-A502-DDD279F9B7D8}" type="datetimeFigureOut">
              <a:rPr lang="en-US" smtClean="0"/>
              <a:t>4/17/2023</a:t>
            </a:fld>
            <a:endParaRPr lang="en-US"/>
          </a:p>
        </p:txBody>
      </p:sp>
      <p:sp>
        <p:nvSpPr>
          <p:cNvPr id="3" name="Footer Placeholder 2">
            <a:extLst>
              <a:ext uri="{FF2B5EF4-FFF2-40B4-BE49-F238E27FC236}">
                <a16:creationId xmlns:a16="http://schemas.microsoft.com/office/drawing/2014/main" id="{BD78F398-7EA3-8B2B-7DF4-15C7D086D4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60B252-AB52-26C5-A08D-83E1F4628956}"/>
              </a:ext>
            </a:extLst>
          </p:cNvPr>
          <p:cNvSpPr>
            <a:spLocks noGrp="1"/>
          </p:cNvSpPr>
          <p:nvPr>
            <p:ph type="sldNum" sz="quarter" idx="12"/>
          </p:nvPr>
        </p:nvSpPr>
        <p:spPr/>
        <p:txBody>
          <a:bodyPr/>
          <a:lstStyle/>
          <a:p>
            <a:fld id="{41A46945-64F4-4CF4-9923-4C6F33CCA216}" type="slidenum">
              <a:rPr lang="en-US" smtClean="0"/>
              <a:t>‹#›</a:t>
            </a:fld>
            <a:endParaRPr lang="en-US"/>
          </a:p>
        </p:txBody>
      </p:sp>
    </p:spTree>
    <p:extLst>
      <p:ext uri="{BB962C8B-B14F-4D97-AF65-F5344CB8AC3E}">
        <p14:creationId xmlns:p14="http://schemas.microsoft.com/office/powerpoint/2010/main" val="230765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1E722-78AC-335F-2EF9-E9C5F0BA8F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29E34C-E199-745A-D9A9-9E3C767093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37DA70-C0DB-A52B-E6A4-1398147FDF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FCE3EE-9A6C-FB53-134D-63A32718E203}"/>
              </a:ext>
            </a:extLst>
          </p:cNvPr>
          <p:cNvSpPr>
            <a:spLocks noGrp="1"/>
          </p:cNvSpPr>
          <p:nvPr>
            <p:ph type="dt" sz="half" idx="10"/>
          </p:nvPr>
        </p:nvSpPr>
        <p:spPr/>
        <p:txBody>
          <a:bodyPr/>
          <a:lstStyle/>
          <a:p>
            <a:fld id="{9A2BDFAE-D77C-4066-A502-DDD279F9B7D8}" type="datetimeFigureOut">
              <a:rPr lang="en-US" smtClean="0"/>
              <a:t>4/17/2023</a:t>
            </a:fld>
            <a:endParaRPr lang="en-US"/>
          </a:p>
        </p:txBody>
      </p:sp>
      <p:sp>
        <p:nvSpPr>
          <p:cNvPr id="6" name="Footer Placeholder 5">
            <a:extLst>
              <a:ext uri="{FF2B5EF4-FFF2-40B4-BE49-F238E27FC236}">
                <a16:creationId xmlns:a16="http://schemas.microsoft.com/office/drawing/2014/main" id="{0ED92EB6-9E21-61DC-FF69-7C76026ECA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45755D-4E92-EFA1-7969-1FC554283909}"/>
              </a:ext>
            </a:extLst>
          </p:cNvPr>
          <p:cNvSpPr>
            <a:spLocks noGrp="1"/>
          </p:cNvSpPr>
          <p:nvPr>
            <p:ph type="sldNum" sz="quarter" idx="12"/>
          </p:nvPr>
        </p:nvSpPr>
        <p:spPr/>
        <p:txBody>
          <a:bodyPr/>
          <a:lstStyle/>
          <a:p>
            <a:fld id="{41A46945-64F4-4CF4-9923-4C6F33CCA216}" type="slidenum">
              <a:rPr lang="en-US" smtClean="0"/>
              <a:t>‹#›</a:t>
            </a:fld>
            <a:endParaRPr lang="en-US"/>
          </a:p>
        </p:txBody>
      </p:sp>
    </p:spTree>
    <p:extLst>
      <p:ext uri="{BB962C8B-B14F-4D97-AF65-F5344CB8AC3E}">
        <p14:creationId xmlns:p14="http://schemas.microsoft.com/office/powerpoint/2010/main" val="3506302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E0F28-8345-DFAA-3E66-F51866DA7C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B6BA23-98C6-13A1-CFAF-5A47807991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489DE9-F080-55BD-A330-61072D61AF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5D5D3A-C45D-D5E1-3ECD-3592F26A0AC7}"/>
              </a:ext>
            </a:extLst>
          </p:cNvPr>
          <p:cNvSpPr>
            <a:spLocks noGrp="1"/>
          </p:cNvSpPr>
          <p:nvPr>
            <p:ph type="dt" sz="half" idx="10"/>
          </p:nvPr>
        </p:nvSpPr>
        <p:spPr/>
        <p:txBody>
          <a:bodyPr/>
          <a:lstStyle/>
          <a:p>
            <a:fld id="{9A2BDFAE-D77C-4066-A502-DDD279F9B7D8}" type="datetimeFigureOut">
              <a:rPr lang="en-US" smtClean="0"/>
              <a:t>4/17/2023</a:t>
            </a:fld>
            <a:endParaRPr lang="en-US"/>
          </a:p>
        </p:txBody>
      </p:sp>
      <p:sp>
        <p:nvSpPr>
          <p:cNvPr id="6" name="Footer Placeholder 5">
            <a:extLst>
              <a:ext uri="{FF2B5EF4-FFF2-40B4-BE49-F238E27FC236}">
                <a16:creationId xmlns:a16="http://schemas.microsoft.com/office/drawing/2014/main" id="{D33944A0-2A43-ADA1-3ABD-0328ECEBBF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C97B11-26A7-74C3-4DB7-2AE3EAFDF5B8}"/>
              </a:ext>
            </a:extLst>
          </p:cNvPr>
          <p:cNvSpPr>
            <a:spLocks noGrp="1"/>
          </p:cNvSpPr>
          <p:nvPr>
            <p:ph type="sldNum" sz="quarter" idx="12"/>
          </p:nvPr>
        </p:nvSpPr>
        <p:spPr/>
        <p:txBody>
          <a:bodyPr/>
          <a:lstStyle/>
          <a:p>
            <a:fld id="{41A46945-64F4-4CF4-9923-4C6F33CCA216}" type="slidenum">
              <a:rPr lang="en-US" smtClean="0"/>
              <a:t>‹#›</a:t>
            </a:fld>
            <a:endParaRPr lang="en-US"/>
          </a:p>
        </p:txBody>
      </p:sp>
    </p:spTree>
    <p:extLst>
      <p:ext uri="{BB962C8B-B14F-4D97-AF65-F5344CB8AC3E}">
        <p14:creationId xmlns:p14="http://schemas.microsoft.com/office/powerpoint/2010/main" val="1067966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66FC4-7C20-E8B3-5E63-32EACF01EC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1D1369-0E71-060A-7B1E-3AC64156EA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D83CFD-CC5C-06F3-16EB-C5AF797553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2BDFAE-D77C-4066-A502-DDD279F9B7D8}" type="datetimeFigureOut">
              <a:rPr lang="en-US" smtClean="0"/>
              <a:t>4/17/2023</a:t>
            </a:fld>
            <a:endParaRPr lang="en-US"/>
          </a:p>
        </p:txBody>
      </p:sp>
      <p:sp>
        <p:nvSpPr>
          <p:cNvPr id="5" name="Footer Placeholder 4">
            <a:extLst>
              <a:ext uri="{FF2B5EF4-FFF2-40B4-BE49-F238E27FC236}">
                <a16:creationId xmlns:a16="http://schemas.microsoft.com/office/drawing/2014/main" id="{AD02A0BD-1B32-8C39-82D1-A24008335C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141AD5-3DCB-4485-0559-AE76AB8C3A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A46945-64F4-4CF4-9923-4C6F33CCA216}" type="slidenum">
              <a:rPr lang="en-US" smtClean="0"/>
              <a:t>‹#›</a:t>
            </a:fld>
            <a:endParaRPr lang="en-US"/>
          </a:p>
        </p:txBody>
      </p:sp>
    </p:spTree>
    <p:extLst>
      <p:ext uri="{BB962C8B-B14F-4D97-AF65-F5344CB8AC3E}">
        <p14:creationId xmlns:p14="http://schemas.microsoft.com/office/powerpoint/2010/main" val="1959086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274638"/>
            <a:ext cx="109728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300272" y="6377941"/>
            <a:ext cx="282129" cy="276999"/>
          </a:xfrm>
          <a:prstGeom prst="rect">
            <a:avLst/>
          </a:prstGeom>
          <a:ln w="12700">
            <a:miter lim="400000"/>
          </a:ln>
        </p:spPr>
        <p:txBody>
          <a:bodyPr wrap="none" lIns="0" tIns="0" rIns="0" bIns="0">
            <a:spAutoFit/>
          </a:bodyPr>
          <a:lstStyle>
            <a:lvl1pPr algn="r">
              <a:defRPr>
                <a:solidFill>
                  <a:srgbClr val="888888"/>
                </a:solidFill>
                <a:latin typeface="+mn-lt"/>
                <a:ea typeface="+mn-ea"/>
                <a:cs typeface="+mn-cs"/>
                <a:sym typeface="Helvetica"/>
              </a:defRPr>
            </a:lvl1pPr>
          </a:lstStyle>
          <a:p>
            <a:fld id="{86CB4B4D-7CA3-9044-876B-883B54F8677D}" type="slidenum">
              <a:rPr/>
              <a:t>‹#›</a:t>
            </a:fld>
            <a:endParaRPr dirty="0"/>
          </a:p>
        </p:txBody>
      </p:sp>
    </p:spTree>
    <p:extLst>
      <p:ext uri="{BB962C8B-B14F-4D97-AF65-F5344CB8AC3E}">
        <p14:creationId xmlns:p14="http://schemas.microsoft.com/office/powerpoint/2010/main" val="301454177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ransition spd="med"/>
  <p:txStyles>
    <p:titleStyle>
      <a:lvl1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235077"/>
          </a:solidFill>
          <a:uFillTx/>
          <a:latin typeface="Warnock Pro Light Display"/>
          <a:ea typeface="Warnock Pro Light Display"/>
          <a:cs typeface="Warnock Pro Light Display"/>
          <a:sym typeface="Warnock Pro Light Display"/>
        </a:defRPr>
      </a:lvl1pPr>
      <a:lvl2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235077"/>
          </a:solidFill>
          <a:uFillTx/>
          <a:latin typeface="Warnock Pro Light Display"/>
          <a:ea typeface="Warnock Pro Light Display"/>
          <a:cs typeface="Warnock Pro Light Display"/>
          <a:sym typeface="Warnock Pro Light Display"/>
        </a:defRPr>
      </a:lvl2pPr>
      <a:lvl3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235077"/>
          </a:solidFill>
          <a:uFillTx/>
          <a:latin typeface="Warnock Pro Light Display"/>
          <a:ea typeface="Warnock Pro Light Display"/>
          <a:cs typeface="Warnock Pro Light Display"/>
          <a:sym typeface="Warnock Pro Light Display"/>
        </a:defRPr>
      </a:lvl3pPr>
      <a:lvl4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235077"/>
          </a:solidFill>
          <a:uFillTx/>
          <a:latin typeface="Warnock Pro Light Display"/>
          <a:ea typeface="Warnock Pro Light Display"/>
          <a:cs typeface="Warnock Pro Light Display"/>
          <a:sym typeface="Warnock Pro Light Display"/>
        </a:defRPr>
      </a:lvl4pPr>
      <a:lvl5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235077"/>
          </a:solidFill>
          <a:uFillTx/>
          <a:latin typeface="Warnock Pro Light Display"/>
          <a:ea typeface="Warnock Pro Light Display"/>
          <a:cs typeface="Warnock Pro Light Display"/>
          <a:sym typeface="Warnock Pro Light Display"/>
        </a:defRPr>
      </a:lvl5pPr>
      <a:lvl6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235077"/>
          </a:solidFill>
          <a:uFillTx/>
          <a:latin typeface="Warnock Pro Light Display"/>
          <a:ea typeface="Warnock Pro Light Display"/>
          <a:cs typeface="Warnock Pro Light Display"/>
          <a:sym typeface="Warnock Pro Light Display"/>
        </a:defRPr>
      </a:lvl6pPr>
      <a:lvl7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235077"/>
          </a:solidFill>
          <a:uFillTx/>
          <a:latin typeface="Warnock Pro Light Display"/>
          <a:ea typeface="Warnock Pro Light Display"/>
          <a:cs typeface="Warnock Pro Light Display"/>
          <a:sym typeface="Warnock Pro Light Display"/>
        </a:defRPr>
      </a:lvl7pPr>
      <a:lvl8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235077"/>
          </a:solidFill>
          <a:uFillTx/>
          <a:latin typeface="Warnock Pro Light Display"/>
          <a:ea typeface="Warnock Pro Light Display"/>
          <a:cs typeface="Warnock Pro Light Display"/>
          <a:sym typeface="Warnock Pro Light Display"/>
        </a:defRPr>
      </a:lvl8pPr>
      <a:lvl9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235077"/>
          </a:solidFill>
          <a:uFillTx/>
          <a:latin typeface="Warnock Pro Light Display"/>
          <a:ea typeface="Warnock Pro Light Display"/>
          <a:cs typeface="Warnock Pro Light Display"/>
          <a:sym typeface="Warnock Pro Light Display"/>
        </a:defRPr>
      </a:lvl9pPr>
    </p:titleStyle>
    <p:bodyStyle>
      <a:lvl1pPr marL="0" marR="0" indent="0" algn="l" defTabSz="9144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Stevie Sans Thin"/>
          <a:ea typeface="Stevie Sans Thin"/>
          <a:cs typeface="Stevie Sans Thin"/>
          <a:sym typeface="Stevie Sans Thi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Stevie Sans Thin"/>
          <a:ea typeface="Stevie Sans Thin"/>
          <a:cs typeface="Stevie Sans Thin"/>
          <a:sym typeface="Stevie Sans Thi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Stevie Sans Thin"/>
          <a:ea typeface="Stevie Sans Thin"/>
          <a:cs typeface="Stevie Sans Thin"/>
          <a:sym typeface="Stevie Sans Thi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Stevie Sans Thin"/>
          <a:ea typeface="Stevie Sans Thin"/>
          <a:cs typeface="Stevie Sans Thin"/>
          <a:sym typeface="Stevie Sans Thi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Stevie Sans Thin"/>
          <a:ea typeface="Stevie Sans Thin"/>
          <a:cs typeface="Stevie Sans Thin"/>
          <a:sym typeface="Stevie Sans Thi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Stevie Sans Thin"/>
          <a:ea typeface="Stevie Sans Thin"/>
          <a:cs typeface="Stevie Sans Thin"/>
          <a:sym typeface="Stevie Sans Thi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Stevie Sans Thin"/>
          <a:ea typeface="Stevie Sans Thin"/>
          <a:cs typeface="Stevie Sans Thin"/>
          <a:sym typeface="Stevie Sans Thi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Stevie Sans Thin"/>
          <a:ea typeface="Stevie Sans Thin"/>
          <a:cs typeface="Stevie Sans Thin"/>
          <a:sym typeface="Stevie Sans Thi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solidFill>
            <a:srgbClr val="000000"/>
          </a:solidFill>
          <a:uFillTx/>
          <a:latin typeface="Stevie Sans Thin"/>
          <a:ea typeface="Stevie Sans Thin"/>
          <a:cs typeface="Stevie Sans Thin"/>
          <a:sym typeface="Stevie Sans Thin"/>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object 2"/>
          <p:cNvSpPr txBox="1">
            <a:spLocks noGrp="1"/>
          </p:cNvSpPr>
          <p:nvPr>
            <p:ph type="title"/>
          </p:nvPr>
        </p:nvSpPr>
        <p:spPr>
          <a:xfrm>
            <a:off x="3113315" y="5605315"/>
            <a:ext cx="6074229" cy="577772"/>
          </a:xfrm>
          <a:prstGeom prst="rect">
            <a:avLst/>
          </a:prstGeom>
        </p:spPr>
        <p:txBody>
          <a:bodyPr>
            <a:normAutofit fontScale="90000"/>
          </a:bodyPr>
          <a:lstStyle/>
          <a:p>
            <a:pPr indent="12700" algn="ctr">
              <a:spcBef>
                <a:spcPts val="100"/>
              </a:spcBef>
            </a:pPr>
            <a:r>
              <a:rPr dirty="0"/>
              <a:t>Comfort</a:t>
            </a:r>
            <a:r>
              <a:rPr spc="199" dirty="0"/>
              <a:t> </a:t>
            </a:r>
            <a:r>
              <a:rPr dirty="0"/>
              <a:t>to</a:t>
            </a:r>
            <a:r>
              <a:rPr spc="199" dirty="0"/>
              <a:t> </a:t>
            </a:r>
            <a:r>
              <a:rPr dirty="0"/>
              <a:t>the</a:t>
            </a:r>
            <a:r>
              <a:rPr spc="300" dirty="0"/>
              <a:t> </a:t>
            </a:r>
            <a:r>
              <a:rPr spc="-99" dirty="0"/>
              <a:t>core.</a:t>
            </a:r>
            <a:br>
              <a:rPr lang="en-US" spc="-99" dirty="0"/>
            </a:br>
            <a:endParaRPr spc="-99"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53C0C8-659B-D34C-3F20-F4601E11621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Spira</a:t>
            </a:r>
            <a:endParaRPr lang="en-US" sz="5400" dirty="0"/>
          </a:p>
        </p:txBody>
      </p:sp>
      <p:sp>
        <p:nvSpPr>
          <p:cNvPr id="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910241D-9C32-4CCB-B320-C1D159E0790D}"/>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indent="-228600">
              <a:buFont typeface="Arial" panose="020B0604020202020204" pitchFamily="34" charset="0"/>
              <a:buChar char="•"/>
            </a:pPr>
            <a:r>
              <a:rPr lang="en-US" sz="2200"/>
              <a:t>This clusterball technology is super springy and bounces back to original loft.  </a:t>
            </a:r>
          </a:p>
          <a:p>
            <a:pPr marL="342900" indent="-228600">
              <a:buFont typeface="Arial" panose="020B0604020202020204" pitchFamily="34" charset="0"/>
              <a:buChar char="•"/>
            </a:pPr>
            <a:r>
              <a:rPr lang="en-US" sz="2200"/>
              <a:t>Spring Back Fiber</a:t>
            </a:r>
          </a:p>
          <a:p>
            <a:pPr marL="342900" indent="-228600">
              <a:buFont typeface="Arial" panose="020B0604020202020204" pitchFamily="34" charset="0"/>
              <a:buChar char="•"/>
            </a:pPr>
            <a:r>
              <a:rPr lang="en-US" sz="2200"/>
              <a:t>Clusterball </a:t>
            </a:r>
          </a:p>
          <a:p>
            <a:pPr marL="342900" indent="-228600">
              <a:buFont typeface="Arial" panose="020B0604020202020204" pitchFamily="34" charset="0"/>
              <a:buChar char="•"/>
            </a:pPr>
            <a:r>
              <a:rPr lang="en-US" sz="2200"/>
              <a:t>Highly Durable </a:t>
            </a:r>
          </a:p>
          <a:p>
            <a:pPr marL="342900" indent="-228600">
              <a:buFont typeface="Arial" panose="020B0604020202020204" pitchFamily="34" charset="0"/>
              <a:buChar char="•"/>
            </a:pPr>
            <a:r>
              <a:rPr lang="en-US" sz="2200"/>
              <a:t>Recovers to shape naturally</a:t>
            </a:r>
          </a:p>
        </p:txBody>
      </p:sp>
      <p:pic>
        <p:nvPicPr>
          <p:cNvPr id="6" name="Picture 5">
            <a:extLst>
              <a:ext uri="{FF2B5EF4-FFF2-40B4-BE49-F238E27FC236}">
                <a16:creationId xmlns:a16="http://schemas.microsoft.com/office/drawing/2014/main" id="{970C9E0E-6F31-1DAE-A74B-0D0B8B9FB9D3}"/>
              </a:ext>
            </a:extLst>
          </p:cNvPr>
          <p:cNvPicPr>
            <a:picLocks noChangeAspect="1"/>
          </p:cNvPicPr>
          <p:nvPr/>
        </p:nvPicPr>
        <p:blipFill rotWithShape="1">
          <a:blip r:embed="rId2"/>
          <a:srcRect l="31794"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99956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6">
            <a:extLst>
              <a:ext uri="{FF2B5EF4-FFF2-40B4-BE49-F238E27FC236}">
                <a16:creationId xmlns:a16="http://schemas.microsoft.com/office/drawing/2014/main" id="{6B92FAF7-0AD3-4B47-9111-D0E9CD79E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6A77139-BADB-4B2C-BD41-B67A4D37D7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526" y="2227167"/>
            <a:ext cx="4336168" cy="4630834"/>
            <a:chOff x="7855526" y="2145638"/>
            <a:chExt cx="4336168" cy="4630834"/>
          </a:xfr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p:grpSpPr>
        <p:sp useBgFill="1">
          <p:nvSpPr>
            <p:cNvPr id="20" name="Freeform: Shape 19">
              <a:extLst>
                <a:ext uri="{FF2B5EF4-FFF2-40B4-BE49-F238E27FC236}">
                  <a16:creationId xmlns:a16="http://schemas.microsoft.com/office/drawing/2014/main" id="{DAC7B25D-E1A6-459A-B45A-1912B0CD9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208150 h 4312749"/>
                <a:gd name="connsiteX4" fmla="*/ 4145996 w 4315791"/>
                <a:gd name="connsiteY4" fmla="*/ 1085198 h 4312749"/>
                <a:gd name="connsiteX5" fmla="*/ 3631470 w 4315791"/>
                <a:gd name="connsiteY5" fmla="*/ 767158 h 4312749"/>
                <a:gd name="connsiteX6" fmla="*/ 2987009 w 4315791"/>
                <a:gd name="connsiteY6" fmla="*/ 611504 h 4312749"/>
                <a:gd name="connsiteX7" fmla="*/ 1985110 w 4315791"/>
                <a:gd name="connsiteY7" fmla="*/ 855943 h 4312749"/>
                <a:gd name="connsiteX8" fmla="*/ 1223061 w 4315791"/>
                <a:gd name="connsiteY8" fmla="*/ 1585590 h 4312749"/>
                <a:gd name="connsiteX9" fmla="*/ 1023311 w 4315791"/>
                <a:gd name="connsiteY9" fmla="*/ 1849089 h 4312749"/>
                <a:gd name="connsiteX10" fmla="*/ 652067 w 4315791"/>
                <a:gd name="connsiteY10" fmla="*/ 2610233 h 4312749"/>
                <a:gd name="connsiteX11" fmla="*/ 876921 w 4315791"/>
                <a:gd name="connsiteY11" fmla="*/ 3447930 h 4312749"/>
                <a:gd name="connsiteX12" fmla="*/ 1504428 w 4315791"/>
                <a:gd name="connsiteY12" fmla="*/ 4177169 h 4312749"/>
                <a:gd name="connsiteX13" fmla="*/ 1689053 w 4315791"/>
                <a:gd name="connsiteY13" fmla="*/ 4312749 h 4312749"/>
                <a:gd name="connsiteX14" fmla="*/ 729636 w 4315791"/>
                <a:gd name="connsiteY14" fmla="*/ 4312749 h 4312749"/>
                <a:gd name="connsiteX15" fmla="*/ 638463 w 4315791"/>
                <a:gd name="connsiteY15" fmla="*/ 4216521 h 4312749"/>
                <a:gd name="connsiteX16" fmla="*/ 0 w 4315791"/>
                <a:gd name="connsiteY16" fmla="*/ 2610335 h 4312749"/>
                <a:gd name="connsiteX17" fmla="*/ 683474 w 4315791"/>
                <a:gd name="connsiteY17" fmla="*/ 1242376 h 4312749"/>
                <a:gd name="connsiteX18" fmla="*/ 2987009 w 4315791"/>
                <a:gd name="connsiteY18"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5791" h="4312749">
                  <a:moveTo>
                    <a:pt x="2987009" y="0"/>
                  </a:moveTo>
                  <a:cubicBezTo>
                    <a:pt x="3434423" y="0"/>
                    <a:pt x="3798884" y="137413"/>
                    <a:pt x="4136908" y="333995"/>
                  </a:cubicBezTo>
                  <a:lnTo>
                    <a:pt x="4315791" y="445229"/>
                  </a:lnTo>
                  <a:lnTo>
                    <a:pt x="4315791" y="1208150"/>
                  </a:lnTo>
                  <a:lnTo>
                    <a:pt x="4145996" y="1085198"/>
                  </a:lnTo>
                  <a:cubicBezTo>
                    <a:pt x="3968282" y="958859"/>
                    <a:pt x="3800518" y="848961"/>
                    <a:pt x="3631470" y="767158"/>
                  </a:cubicBezTo>
                  <a:cubicBezTo>
                    <a:pt x="3411941" y="660943"/>
                    <a:pt x="3207191" y="611504"/>
                    <a:pt x="2987009" y="611504"/>
                  </a:cubicBezTo>
                  <a:cubicBezTo>
                    <a:pt x="2599030" y="611504"/>
                    <a:pt x="2271258" y="691421"/>
                    <a:pt x="1985110" y="855943"/>
                  </a:cubicBezTo>
                  <a:cubicBezTo>
                    <a:pt x="1715153" y="1011087"/>
                    <a:pt x="1465955" y="1249819"/>
                    <a:pt x="1223061" y="1585590"/>
                  </a:cubicBezTo>
                  <a:cubicBezTo>
                    <a:pt x="1154375" y="1680490"/>
                    <a:pt x="1087756" y="1766217"/>
                    <a:pt x="1023311" y="1849089"/>
                  </a:cubicBezTo>
                  <a:cubicBezTo>
                    <a:pt x="765853" y="2180172"/>
                    <a:pt x="652067" y="2338069"/>
                    <a:pt x="652067" y="2610233"/>
                  </a:cubicBezTo>
                  <a:cubicBezTo>
                    <a:pt x="652067" y="2895038"/>
                    <a:pt x="727707" y="3176887"/>
                    <a:pt x="876921" y="3447930"/>
                  </a:cubicBezTo>
                  <a:cubicBezTo>
                    <a:pt x="1022224" y="3711838"/>
                    <a:pt x="1239145" y="3964023"/>
                    <a:pt x="1504428" y="4177169"/>
                  </a:cubicBezTo>
                  <a:lnTo>
                    <a:pt x="1689053"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1" name="Freeform: Shape 20">
              <a:extLst>
                <a:ext uri="{FF2B5EF4-FFF2-40B4-BE49-F238E27FC236}">
                  <a16:creationId xmlns:a16="http://schemas.microsoft.com/office/drawing/2014/main" id="{920A7C7E-00F6-490C-A8E7-5167EA6A4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079495 h 4312749"/>
                <a:gd name="connsiteX4" fmla="*/ 4206793 w 4315791"/>
                <a:gd name="connsiteY4" fmla="*/ 1000737 h 4312749"/>
                <a:gd name="connsiteX5" fmla="*/ 2987119 w 4315791"/>
                <a:gd name="connsiteY5" fmla="*/ 509571 h 4312749"/>
                <a:gd name="connsiteX6" fmla="*/ 1133184 w 4315791"/>
                <a:gd name="connsiteY6" fmla="*/ 1528405 h 4312749"/>
                <a:gd name="connsiteX7" fmla="*/ 935607 w 4315791"/>
                <a:gd name="connsiteY7" fmla="*/ 1789050 h 4312749"/>
                <a:gd name="connsiteX8" fmla="*/ 543498 w 4315791"/>
                <a:gd name="connsiteY8" fmla="*/ 2610233 h 4312749"/>
                <a:gd name="connsiteX9" fmla="*/ 780416 w 4315791"/>
                <a:gd name="connsiteY9" fmla="*/ 3494616 h 4312749"/>
                <a:gd name="connsiteX10" fmla="*/ 1433786 w 4315791"/>
                <a:gd name="connsiteY10" fmla="*/ 4254537 h 4312749"/>
                <a:gd name="connsiteX11" fmla="*/ 1513041 w 4315791"/>
                <a:gd name="connsiteY11" fmla="*/ 4312749 h 4312749"/>
                <a:gd name="connsiteX12" fmla="*/ 729636 w 4315791"/>
                <a:gd name="connsiteY12" fmla="*/ 4312749 h 4312749"/>
                <a:gd name="connsiteX13" fmla="*/ 638463 w 4315791"/>
                <a:gd name="connsiteY13" fmla="*/ 4216521 h 4312749"/>
                <a:gd name="connsiteX14" fmla="*/ 0 w 4315791"/>
                <a:gd name="connsiteY14" fmla="*/ 2610335 h 4312749"/>
                <a:gd name="connsiteX15" fmla="*/ 683474 w 4315791"/>
                <a:gd name="connsiteY15" fmla="*/ 1242376 h 4312749"/>
                <a:gd name="connsiteX16" fmla="*/ 2987009 w 4315791"/>
                <a:gd name="connsiteY16"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5791" h="4312749">
                  <a:moveTo>
                    <a:pt x="2987009" y="0"/>
                  </a:moveTo>
                  <a:cubicBezTo>
                    <a:pt x="3434423" y="0"/>
                    <a:pt x="3798884" y="137413"/>
                    <a:pt x="4136908" y="333995"/>
                  </a:cubicBezTo>
                  <a:lnTo>
                    <a:pt x="4315791" y="445229"/>
                  </a:lnTo>
                  <a:lnTo>
                    <a:pt x="4315791" y="1079495"/>
                  </a:lnTo>
                  <a:lnTo>
                    <a:pt x="4206793" y="1000737"/>
                  </a:lnTo>
                  <a:cubicBezTo>
                    <a:pt x="3781561" y="699607"/>
                    <a:pt x="3436718" y="509571"/>
                    <a:pt x="2987119" y="509571"/>
                  </a:cubicBezTo>
                  <a:cubicBezTo>
                    <a:pt x="2204204" y="509571"/>
                    <a:pt x="1649730" y="814251"/>
                    <a:pt x="1133184" y="1528405"/>
                  </a:cubicBezTo>
                  <a:cubicBezTo>
                    <a:pt x="1065585" y="1621878"/>
                    <a:pt x="999510" y="1706892"/>
                    <a:pt x="935607" y="1789050"/>
                  </a:cubicBezTo>
                  <a:cubicBezTo>
                    <a:pt x="670760" y="2129716"/>
                    <a:pt x="543498" y="2306877"/>
                    <a:pt x="543498" y="2610233"/>
                  </a:cubicBezTo>
                  <a:cubicBezTo>
                    <a:pt x="543498" y="2911449"/>
                    <a:pt x="623267" y="3208997"/>
                    <a:pt x="780416" y="3494616"/>
                  </a:cubicBezTo>
                  <a:cubicBezTo>
                    <a:pt x="934194" y="3774018"/>
                    <a:pt x="1154050" y="4029772"/>
                    <a:pt x="1433786" y="4254537"/>
                  </a:cubicBezTo>
                  <a:lnTo>
                    <a:pt x="1513041"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2" name="Freeform: Shape 21">
              <a:extLst>
                <a:ext uri="{FF2B5EF4-FFF2-40B4-BE49-F238E27FC236}">
                  <a16:creationId xmlns:a16="http://schemas.microsoft.com/office/drawing/2014/main" id="{2E166FC5-8F23-41C3-879A-BFF8D5B70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7037" y="2411531"/>
              <a:ext cx="4314657" cy="4364939"/>
            </a:xfrm>
            <a:custGeom>
              <a:avLst/>
              <a:gdLst>
                <a:gd name="connsiteX0" fmla="*/ 3028307 w 4314657"/>
                <a:gd name="connsiteY0" fmla="*/ 21 h 4364939"/>
                <a:gd name="connsiteX1" fmla="*/ 3066670 w 4314657"/>
                <a:gd name="connsiteY1" fmla="*/ 836 h 4364939"/>
                <a:gd name="connsiteX2" fmla="*/ 3220125 w 4314657"/>
                <a:gd name="connsiteY2" fmla="*/ 9909 h 4364939"/>
                <a:gd name="connsiteX3" fmla="*/ 3816113 w 4314657"/>
                <a:gd name="connsiteY3" fmla="*/ 150272 h 4364939"/>
                <a:gd name="connsiteX4" fmla="*/ 4089981 w 4314657"/>
                <a:gd name="connsiteY4" fmla="*/ 272287 h 4364939"/>
                <a:gd name="connsiteX5" fmla="*/ 4314657 w 4314657"/>
                <a:gd name="connsiteY5" fmla="*/ 398926 h 4364939"/>
                <a:gd name="connsiteX6" fmla="*/ 4314657 w 4314657"/>
                <a:gd name="connsiteY6" fmla="*/ 911199 h 4364939"/>
                <a:gd name="connsiteX7" fmla="*/ 4310597 w 4314657"/>
                <a:gd name="connsiteY7" fmla="*/ 908154 h 4364939"/>
                <a:gd name="connsiteX8" fmla="*/ 4203223 w 4314657"/>
                <a:gd name="connsiteY8" fmla="*/ 829562 h 4364939"/>
                <a:gd name="connsiteX9" fmla="*/ 4095850 w 4314657"/>
                <a:gd name="connsiteY9" fmla="*/ 753520 h 4364939"/>
                <a:gd name="connsiteX10" fmla="*/ 3652987 w 4314657"/>
                <a:gd name="connsiteY10" fmla="*/ 494811 h 4364939"/>
                <a:gd name="connsiteX11" fmla="*/ 3173610 w 4314657"/>
                <a:gd name="connsiteY11" fmla="*/ 347209 h 4364939"/>
                <a:gd name="connsiteX12" fmla="*/ 3047760 w 4314657"/>
                <a:gd name="connsiteY12" fmla="*/ 332632 h 4364939"/>
                <a:gd name="connsiteX13" fmla="*/ 3016027 w 4314657"/>
                <a:gd name="connsiteY13" fmla="*/ 330186 h 4364939"/>
                <a:gd name="connsiteX14" fmla="*/ 2984184 w 4314657"/>
                <a:gd name="connsiteY14" fmla="*/ 328658 h 4364939"/>
                <a:gd name="connsiteX15" fmla="*/ 2952233 w 4314657"/>
                <a:gd name="connsiteY15" fmla="*/ 327332 h 4364939"/>
                <a:gd name="connsiteX16" fmla="*/ 2919085 w 4314657"/>
                <a:gd name="connsiteY16" fmla="*/ 327026 h 4364939"/>
                <a:gd name="connsiteX17" fmla="*/ 2852901 w 4314657"/>
                <a:gd name="connsiteY17" fmla="*/ 326720 h 4364939"/>
                <a:gd name="connsiteX18" fmla="*/ 2786826 w 4314657"/>
                <a:gd name="connsiteY18" fmla="*/ 328148 h 4364939"/>
                <a:gd name="connsiteX19" fmla="*/ 2720965 w 4314657"/>
                <a:gd name="connsiteY19" fmla="*/ 331409 h 4364939"/>
                <a:gd name="connsiteX20" fmla="*/ 2655325 w 4314657"/>
                <a:gd name="connsiteY20" fmla="*/ 336098 h 4364939"/>
                <a:gd name="connsiteX21" fmla="*/ 2524803 w 4314657"/>
                <a:gd name="connsiteY21" fmla="*/ 350573 h 4364939"/>
                <a:gd name="connsiteX22" fmla="*/ 2460139 w 4314657"/>
                <a:gd name="connsiteY22" fmla="*/ 360664 h 4364939"/>
                <a:gd name="connsiteX23" fmla="*/ 2396019 w 4314657"/>
                <a:gd name="connsiteY23" fmla="*/ 372693 h 4364939"/>
                <a:gd name="connsiteX24" fmla="*/ 2145843 w 4314657"/>
                <a:gd name="connsiteY24" fmla="*/ 440989 h 4364939"/>
                <a:gd name="connsiteX25" fmla="*/ 1698635 w 4314657"/>
                <a:gd name="connsiteY25" fmla="*/ 682676 h 4364939"/>
                <a:gd name="connsiteX26" fmla="*/ 1498450 w 4314657"/>
                <a:gd name="connsiteY26" fmla="*/ 835474 h 4364939"/>
                <a:gd name="connsiteX27" fmla="*/ 1307285 w 4314657"/>
                <a:gd name="connsiteY27" fmla="*/ 1001220 h 4364939"/>
                <a:gd name="connsiteX28" fmla="*/ 947780 w 4314657"/>
                <a:gd name="connsiteY28" fmla="*/ 1369612 h 4364939"/>
                <a:gd name="connsiteX29" fmla="*/ 905939 w 4314657"/>
                <a:gd name="connsiteY29" fmla="*/ 1419458 h 4364939"/>
                <a:gd name="connsiteX30" fmla="*/ 863228 w 4314657"/>
                <a:gd name="connsiteY30" fmla="*/ 1471545 h 4364939"/>
                <a:gd name="connsiteX31" fmla="*/ 774330 w 4314657"/>
                <a:gd name="connsiteY31" fmla="*/ 1577659 h 4364939"/>
                <a:gd name="connsiteX32" fmla="*/ 595554 w 4314657"/>
                <a:gd name="connsiteY32" fmla="*/ 1780916 h 4364939"/>
                <a:gd name="connsiteX33" fmla="*/ 430365 w 4314657"/>
                <a:gd name="connsiteY33" fmla="*/ 1982644 h 4364939"/>
                <a:gd name="connsiteX34" fmla="*/ 358855 w 4314657"/>
                <a:gd name="connsiteY34" fmla="*/ 2087025 h 4364939"/>
                <a:gd name="connsiteX35" fmla="*/ 296583 w 4314657"/>
                <a:gd name="connsiteY35" fmla="*/ 2194872 h 4364939"/>
                <a:gd name="connsiteX36" fmla="*/ 207358 w 4314657"/>
                <a:gd name="connsiteY36" fmla="*/ 2423918 h 4364939"/>
                <a:gd name="connsiteX37" fmla="*/ 177146 w 4314657"/>
                <a:gd name="connsiteY37" fmla="*/ 2668765 h 4364939"/>
                <a:gd name="connsiteX38" fmla="*/ 248763 w 4314657"/>
                <a:gd name="connsiteY38" fmla="*/ 3168854 h 4364939"/>
                <a:gd name="connsiteX39" fmla="*/ 445688 w 4314657"/>
                <a:gd name="connsiteY39" fmla="*/ 3637956 h 4364939"/>
                <a:gd name="connsiteX40" fmla="*/ 735859 w 4314657"/>
                <a:gd name="connsiteY40" fmla="*/ 4062310 h 4364939"/>
                <a:gd name="connsiteX41" fmla="*/ 910884 w 4314657"/>
                <a:gd name="connsiteY41" fmla="*/ 4254366 h 4364939"/>
                <a:gd name="connsiteX42" fmla="*/ 1030507 w 4314657"/>
                <a:gd name="connsiteY42" fmla="*/ 4364939 h 4364939"/>
                <a:gd name="connsiteX43" fmla="*/ 676755 w 4314657"/>
                <a:gd name="connsiteY43" fmla="*/ 4364939 h 4364939"/>
                <a:gd name="connsiteX44" fmla="*/ 538105 w 4314657"/>
                <a:gd name="connsiteY44" fmla="*/ 4202315 h 4364939"/>
                <a:gd name="connsiteX45" fmla="*/ 241592 w 4314657"/>
                <a:gd name="connsiteY45" fmla="*/ 3731226 h 4364939"/>
                <a:gd name="connsiteX46" fmla="*/ 60317 w 4314657"/>
                <a:gd name="connsiteY46" fmla="*/ 3211362 h 4364939"/>
                <a:gd name="connsiteX47" fmla="*/ 0 w 4314657"/>
                <a:gd name="connsiteY47" fmla="*/ 2668765 h 4364939"/>
                <a:gd name="connsiteX48" fmla="*/ 21736 w 4314657"/>
                <a:gd name="connsiteY48" fmla="*/ 2390280 h 4364939"/>
                <a:gd name="connsiteX49" fmla="*/ 27605 w 4314657"/>
                <a:gd name="connsiteY49" fmla="*/ 2355521 h 4364939"/>
                <a:gd name="connsiteX50" fmla="*/ 34669 w 4314657"/>
                <a:gd name="connsiteY50" fmla="*/ 2320862 h 4364939"/>
                <a:gd name="connsiteX51" fmla="*/ 50753 w 4314657"/>
                <a:gd name="connsiteY51" fmla="*/ 2251750 h 4364939"/>
                <a:gd name="connsiteX52" fmla="*/ 93899 w 4314657"/>
                <a:gd name="connsiteY52" fmla="*/ 2116179 h 4364939"/>
                <a:gd name="connsiteX53" fmla="*/ 150194 w 4314657"/>
                <a:gd name="connsiteY53" fmla="*/ 1985498 h 4364939"/>
                <a:gd name="connsiteX54" fmla="*/ 216486 w 4314657"/>
                <a:gd name="connsiteY54" fmla="*/ 1860628 h 4364939"/>
                <a:gd name="connsiteX55" fmla="*/ 363527 w 4314657"/>
                <a:gd name="connsiteY55" fmla="*/ 1625058 h 4364939"/>
                <a:gd name="connsiteX56" fmla="*/ 514155 w 4314657"/>
                <a:gd name="connsiteY56" fmla="*/ 1402231 h 4364939"/>
                <a:gd name="connsiteX57" fmla="*/ 586861 w 4314657"/>
                <a:gd name="connsiteY57" fmla="*/ 1293160 h 4364939"/>
                <a:gd name="connsiteX58" fmla="*/ 623702 w 4314657"/>
                <a:gd name="connsiteY58" fmla="*/ 1236892 h 4364939"/>
                <a:gd name="connsiteX59" fmla="*/ 662283 w 4314657"/>
                <a:gd name="connsiteY59" fmla="*/ 1178892 h 4364939"/>
                <a:gd name="connsiteX60" fmla="*/ 827364 w 4314657"/>
                <a:gd name="connsiteY60" fmla="*/ 951170 h 4364939"/>
                <a:gd name="connsiteX61" fmla="*/ 1016355 w 4314657"/>
                <a:gd name="connsiteY61" fmla="*/ 736089 h 4364939"/>
                <a:gd name="connsiteX62" fmla="*/ 1482474 w 4314657"/>
                <a:gd name="connsiteY62" fmla="*/ 378707 h 4364939"/>
                <a:gd name="connsiteX63" fmla="*/ 2035644 w 4314657"/>
                <a:gd name="connsiteY63" fmla="*/ 149151 h 4364939"/>
                <a:gd name="connsiteX64" fmla="*/ 2324619 w 4314657"/>
                <a:gd name="connsiteY64" fmla="*/ 72802 h 4364939"/>
                <a:gd name="connsiteX65" fmla="*/ 2618809 w 4314657"/>
                <a:gd name="connsiteY65" fmla="*/ 24078 h 4364939"/>
                <a:gd name="connsiteX66" fmla="*/ 2914849 w 4314657"/>
                <a:gd name="connsiteY66" fmla="*/ 1957 h 4364939"/>
                <a:gd name="connsiteX67" fmla="*/ 2951907 w 4314657"/>
                <a:gd name="connsiteY67" fmla="*/ 633 h 4364939"/>
                <a:gd name="connsiteX68" fmla="*/ 2990052 w 4314657"/>
                <a:gd name="connsiteY68" fmla="*/ 224 h 4364939"/>
                <a:gd name="connsiteX69" fmla="*/ 3028307 w 4314657"/>
                <a:gd name="connsiteY69" fmla="*/ 21 h 436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14657" h="4364939">
                  <a:moveTo>
                    <a:pt x="3028307" y="21"/>
                  </a:moveTo>
                  <a:lnTo>
                    <a:pt x="3066670" y="836"/>
                  </a:lnTo>
                  <a:cubicBezTo>
                    <a:pt x="3117749" y="1856"/>
                    <a:pt x="3168937" y="5320"/>
                    <a:pt x="3220125" y="9909"/>
                  </a:cubicBezTo>
                  <a:cubicBezTo>
                    <a:pt x="3424763" y="29073"/>
                    <a:pt x="3627448" y="77898"/>
                    <a:pt x="3816113" y="150272"/>
                  </a:cubicBezTo>
                  <a:cubicBezTo>
                    <a:pt x="3910880" y="185950"/>
                    <a:pt x="4001951" y="227538"/>
                    <a:pt x="4089981" y="272287"/>
                  </a:cubicBezTo>
                  <a:lnTo>
                    <a:pt x="4314657" y="398926"/>
                  </a:lnTo>
                  <a:lnTo>
                    <a:pt x="4314657" y="911199"/>
                  </a:lnTo>
                  <a:lnTo>
                    <a:pt x="4310597" y="908154"/>
                  </a:lnTo>
                  <a:cubicBezTo>
                    <a:pt x="4274842" y="881549"/>
                    <a:pt x="4239087" y="855352"/>
                    <a:pt x="4203223" y="829562"/>
                  </a:cubicBezTo>
                  <a:cubicBezTo>
                    <a:pt x="4167576" y="803773"/>
                    <a:pt x="4131821" y="778086"/>
                    <a:pt x="4095850" y="753520"/>
                  </a:cubicBezTo>
                  <a:cubicBezTo>
                    <a:pt x="3951852" y="654949"/>
                    <a:pt x="3806115" y="565043"/>
                    <a:pt x="3652987" y="494811"/>
                  </a:cubicBezTo>
                  <a:cubicBezTo>
                    <a:pt x="3500404" y="423761"/>
                    <a:pt x="3340213" y="373101"/>
                    <a:pt x="3173610" y="347209"/>
                  </a:cubicBezTo>
                  <a:cubicBezTo>
                    <a:pt x="3131987" y="341093"/>
                    <a:pt x="3090036" y="335792"/>
                    <a:pt x="3047760" y="332632"/>
                  </a:cubicBezTo>
                  <a:lnTo>
                    <a:pt x="3016027" y="330186"/>
                  </a:lnTo>
                  <a:cubicBezTo>
                    <a:pt x="3005485" y="329472"/>
                    <a:pt x="2994834" y="329168"/>
                    <a:pt x="2984184" y="328658"/>
                  </a:cubicBezTo>
                  <a:cubicBezTo>
                    <a:pt x="2973533" y="328249"/>
                    <a:pt x="2962992" y="327638"/>
                    <a:pt x="2952233" y="327332"/>
                  </a:cubicBezTo>
                  <a:lnTo>
                    <a:pt x="2919085" y="327026"/>
                  </a:lnTo>
                  <a:cubicBezTo>
                    <a:pt x="2897025" y="326925"/>
                    <a:pt x="2874854" y="326212"/>
                    <a:pt x="2852901" y="326720"/>
                  </a:cubicBezTo>
                  <a:lnTo>
                    <a:pt x="2786826" y="328148"/>
                  </a:lnTo>
                  <a:cubicBezTo>
                    <a:pt x="2764763" y="328759"/>
                    <a:pt x="2742919" y="330391"/>
                    <a:pt x="2720965" y="331409"/>
                  </a:cubicBezTo>
                  <a:cubicBezTo>
                    <a:pt x="2699013" y="332326"/>
                    <a:pt x="2677170" y="334162"/>
                    <a:pt x="2655325" y="336098"/>
                  </a:cubicBezTo>
                  <a:cubicBezTo>
                    <a:pt x="2611528" y="339463"/>
                    <a:pt x="2568165" y="345170"/>
                    <a:pt x="2524803" y="350573"/>
                  </a:cubicBezTo>
                  <a:lnTo>
                    <a:pt x="2460139" y="360664"/>
                  </a:lnTo>
                  <a:cubicBezTo>
                    <a:pt x="2438622" y="364130"/>
                    <a:pt x="2417430" y="368717"/>
                    <a:pt x="2396019" y="372693"/>
                  </a:cubicBezTo>
                  <a:cubicBezTo>
                    <a:pt x="2310709" y="389513"/>
                    <a:pt x="2226809" y="411836"/>
                    <a:pt x="2145843" y="440989"/>
                  </a:cubicBezTo>
                  <a:cubicBezTo>
                    <a:pt x="1983479" y="499295"/>
                    <a:pt x="1835678" y="585838"/>
                    <a:pt x="1698635" y="682676"/>
                  </a:cubicBezTo>
                  <a:cubicBezTo>
                    <a:pt x="1629841" y="730992"/>
                    <a:pt x="1563549" y="782367"/>
                    <a:pt x="1498450" y="835474"/>
                  </a:cubicBezTo>
                  <a:cubicBezTo>
                    <a:pt x="1433352" y="888583"/>
                    <a:pt x="1369775" y="943932"/>
                    <a:pt x="1307285" y="1001220"/>
                  </a:cubicBezTo>
                  <a:cubicBezTo>
                    <a:pt x="1182958" y="1116304"/>
                    <a:pt x="1060588" y="1237708"/>
                    <a:pt x="947780" y="1369612"/>
                  </a:cubicBezTo>
                  <a:cubicBezTo>
                    <a:pt x="933325" y="1385818"/>
                    <a:pt x="919958" y="1402841"/>
                    <a:pt x="905939" y="1419458"/>
                  </a:cubicBezTo>
                  <a:lnTo>
                    <a:pt x="863228" y="1471545"/>
                  </a:lnTo>
                  <a:cubicBezTo>
                    <a:pt x="833776" y="1507529"/>
                    <a:pt x="804215" y="1543001"/>
                    <a:pt x="774330" y="1577659"/>
                  </a:cubicBezTo>
                  <a:cubicBezTo>
                    <a:pt x="714665" y="1647178"/>
                    <a:pt x="653806" y="1714046"/>
                    <a:pt x="595554" y="1780916"/>
                  </a:cubicBezTo>
                  <a:cubicBezTo>
                    <a:pt x="537303" y="1847683"/>
                    <a:pt x="481009" y="1914144"/>
                    <a:pt x="430365" y="1982644"/>
                  </a:cubicBezTo>
                  <a:cubicBezTo>
                    <a:pt x="405369" y="2016995"/>
                    <a:pt x="381351" y="2051756"/>
                    <a:pt x="358855" y="2087025"/>
                  </a:cubicBezTo>
                  <a:cubicBezTo>
                    <a:pt x="336685" y="2122396"/>
                    <a:pt x="315601" y="2158277"/>
                    <a:pt x="296583" y="2194872"/>
                  </a:cubicBezTo>
                  <a:cubicBezTo>
                    <a:pt x="258980" y="2268161"/>
                    <a:pt x="227572" y="2344307"/>
                    <a:pt x="207358" y="2423918"/>
                  </a:cubicBezTo>
                  <a:cubicBezTo>
                    <a:pt x="186817" y="2503426"/>
                    <a:pt x="178124" y="2585790"/>
                    <a:pt x="177146" y="2668765"/>
                  </a:cubicBezTo>
                  <a:cubicBezTo>
                    <a:pt x="177037" y="2837670"/>
                    <a:pt x="201490" y="3006472"/>
                    <a:pt x="248763" y="3168854"/>
                  </a:cubicBezTo>
                  <a:cubicBezTo>
                    <a:pt x="295931" y="3331644"/>
                    <a:pt x="363962" y="3488316"/>
                    <a:pt x="445688" y="3637956"/>
                  </a:cubicBezTo>
                  <a:cubicBezTo>
                    <a:pt x="527413" y="3787697"/>
                    <a:pt x="625115" y="3929794"/>
                    <a:pt x="735859" y="4062310"/>
                  </a:cubicBezTo>
                  <a:cubicBezTo>
                    <a:pt x="791121" y="4128668"/>
                    <a:pt x="849589" y="4192733"/>
                    <a:pt x="910884" y="4254366"/>
                  </a:cubicBezTo>
                  <a:lnTo>
                    <a:pt x="1030507" y="4364939"/>
                  </a:lnTo>
                  <a:lnTo>
                    <a:pt x="676755" y="4364939"/>
                  </a:lnTo>
                  <a:lnTo>
                    <a:pt x="538105" y="4202315"/>
                  </a:lnTo>
                  <a:cubicBezTo>
                    <a:pt x="423518" y="4054791"/>
                    <a:pt x="323372" y="3897379"/>
                    <a:pt x="241592" y="3731226"/>
                  </a:cubicBezTo>
                  <a:cubicBezTo>
                    <a:pt x="160193" y="3565073"/>
                    <a:pt x="99768" y="3389950"/>
                    <a:pt x="60317" y="3211362"/>
                  </a:cubicBezTo>
                  <a:cubicBezTo>
                    <a:pt x="20759" y="3032669"/>
                    <a:pt x="435" y="2850716"/>
                    <a:pt x="0" y="2668765"/>
                  </a:cubicBezTo>
                  <a:cubicBezTo>
                    <a:pt x="0" y="2576309"/>
                    <a:pt x="6413" y="2483039"/>
                    <a:pt x="21736" y="2390280"/>
                  </a:cubicBezTo>
                  <a:lnTo>
                    <a:pt x="27605" y="2355521"/>
                  </a:lnTo>
                  <a:lnTo>
                    <a:pt x="34669" y="2320862"/>
                  </a:lnTo>
                  <a:cubicBezTo>
                    <a:pt x="39343" y="2297723"/>
                    <a:pt x="45102" y="2274686"/>
                    <a:pt x="50753" y="2251750"/>
                  </a:cubicBezTo>
                  <a:cubicBezTo>
                    <a:pt x="62708" y="2205881"/>
                    <a:pt x="77379" y="2160723"/>
                    <a:pt x="93899" y="2116179"/>
                  </a:cubicBezTo>
                  <a:cubicBezTo>
                    <a:pt x="110744" y="2071734"/>
                    <a:pt x="129762" y="2028209"/>
                    <a:pt x="150194" y="1985498"/>
                  </a:cubicBezTo>
                  <a:cubicBezTo>
                    <a:pt x="170734" y="1942890"/>
                    <a:pt x="193229" y="1901402"/>
                    <a:pt x="216486" y="1860628"/>
                  </a:cubicBezTo>
                  <a:cubicBezTo>
                    <a:pt x="263109" y="1779183"/>
                    <a:pt x="312993" y="1701000"/>
                    <a:pt x="363527" y="1625058"/>
                  </a:cubicBezTo>
                  <a:lnTo>
                    <a:pt x="514155" y="1402231"/>
                  </a:lnTo>
                  <a:cubicBezTo>
                    <a:pt x="538825" y="1365636"/>
                    <a:pt x="563277" y="1329551"/>
                    <a:pt x="586861" y="1293160"/>
                  </a:cubicBezTo>
                  <a:lnTo>
                    <a:pt x="623702" y="1236892"/>
                  </a:lnTo>
                  <a:cubicBezTo>
                    <a:pt x="636526" y="1217525"/>
                    <a:pt x="649025" y="1198055"/>
                    <a:pt x="662283" y="1178892"/>
                  </a:cubicBezTo>
                  <a:cubicBezTo>
                    <a:pt x="713905" y="1101523"/>
                    <a:pt x="769222" y="1025786"/>
                    <a:pt x="827364" y="951170"/>
                  </a:cubicBezTo>
                  <a:cubicBezTo>
                    <a:pt x="885834" y="876861"/>
                    <a:pt x="947997" y="804283"/>
                    <a:pt x="1016355" y="736089"/>
                  </a:cubicBezTo>
                  <a:cubicBezTo>
                    <a:pt x="1152311" y="599497"/>
                    <a:pt x="1308047" y="476054"/>
                    <a:pt x="1482474" y="378707"/>
                  </a:cubicBezTo>
                  <a:cubicBezTo>
                    <a:pt x="1656793" y="281156"/>
                    <a:pt x="1845132" y="207966"/>
                    <a:pt x="2035644" y="149151"/>
                  </a:cubicBezTo>
                  <a:cubicBezTo>
                    <a:pt x="2131063" y="119997"/>
                    <a:pt x="2227460" y="94412"/>
                    <a:pt x="2324619" y="72802"/>
                  </a:cubicBezTo>
                  <a:cubicBezTo>
                    <a:pt x="2421885" y="51396"/>
                    <a:pt x="2520239" y="35291"/>
                    <a:pt x="2618809" y="24078"/>
                  </a:cubicBezTo>
                  <a:cubicBezTo>
                    <a:pt x="2717272" y="12252"/>
                    <a:pt x="2816168" y="4914"/>
                    <a:pt x="2914849" y="1957"/>
                  </a:cubicBezTo>
                  <a:lnTo>
                    <a:pt x="2951907" y="633"/>
                  </a:lnTo>
                  <a:lnTo>
                    <a:pt x="2990052" y="224"/>
                  </a:lnTo>
                  <a:cubicBezTo>
                    <a:pt x="3002768" y="224"/>
                    <a:pt x="3015592" y="-81"/>
                    <a:pt x="3028307" y="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3" name="Freeform: Shape 22">
              <a:extLst>
                <a:ext uri="{FF2B5EF4-FFF2-40B4-BE49-F238E27FC236}">
                  <a16:creationId xmlns:a16="http://schemas.microsoft.com/office/drawing/2014/main" id="{5C727C6A-DB0B-482E-B0E4-4F035FC02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5526" y="2145638"/>
              <a:ext cx="4336168" cy="4630833"/>
            </a:xfrm>
            <a:custGeom>
              <a:avLst/>
              <a:gdLst>
                <a:gd name="connsiteX0" fmla="*/ 3053738 w 4336168"/>
                <a:gd name="connsiteY0" fmla="*/ 111 h 4630833"/>
                <a:gd name="connsiteX1" fmla="*/ 3093948 w 4336168"/>
                <a:gd name="connsiteY1" fmla="*/ 316 h 4630833"/>
                <a:gd name="connsiteX2" fmla="*/ 3134268 w 4336168"/>
                <a:gd name="connsiteY2" fmla="*/ 1743 h 4630833"/>
                <a:gd name="connsiteX3" fmla="*/ 3295438 w 4336168"/>
                <a:gd name="connsiteY3" fmla="*/ 13058 h 4630833"/>
                <a:gd name="connsiteX4" fmla="*/ 3918813 w 4336168"/>
                <a:gd name="connsiteY4" fmla="*/ 169935 h 4630833"/>
                <a:gd name="connsiteX5" fmla="*/ 4203331 w 4336168"/>
                <a:gd name="connsiteY5" fmla="*/ 305405 h 4630833"/>
                <a:gd name="connsiteX6" fmla="*/ 4336168 w 4336168"/>
                <a:gd name="connsiteY6" fmla="*/ 386579 h 4630833"/>
                <a:gd name="connsiteX7" fmla="*/ 4336168 w 4336168"/>
                <a:gd name="connsiteY7" fmla="*/ 772673 h 4630833"/>
                <a:gd name="connsiteX8" fmla="*/ 4270820 w 4336168"/>
                <a:gd name="connsiteY8" fmla="*/ 728127 h 4630833"/>
                <a:gd name="connsiteX9" fmla="*/ 4030208 w 4336168"/>
                <a:gd name="connsiteY9" fmla="*/ 587253 h 4630833"/>
                <a:gd name="connsiteX10" fmla="*/ 3781010 w 4336168"/>
                <a:gd name="connsiteY10" fmla="*/ 471455 h 4630833"/>
                <a:gd name="connsiteX11" fmla="*/ 3254466 w 4336168"/>
                <a:gd name="connsiteY11" fmla="*/ 338024 h 4630833"/>
                <a:gd name="connsiteX12" fmla="*/ 3117966 w 4336168"/>
                <a:gd name="connsiteY12" fmla="*/ 326812 h 4630833"/>
                <a:gd name="connsiteX13" fmla="*/ 3083625 w 4336168"/>
                <a:gd name="connsiteY13" fmla="*/ 325179 h 4630833"/>
                <a:gd name="connsiteX14" fmla="*/ 3049173 w 4336168"/>
                <a:gd name="connsiteY14" fmla="*/ 324366 h 4630833"/>
                <a:gd name="connsiteX15" fmla="*/ 2978858 w 4336168"/>
                <a:gd name="connsiteY15" fmla="*/ 323855 h 4630833"/>
                <a:gd name="connsiteX16" fmla="*/ 2695862 w 4336168"/>
                <a:gd name="connsiteY16" fmla="*/ 335373 h 4630833"/>
                <a:gd name="connsiteX17" fmla="*/ 2417972 w 4336168"/>
                <a:gd name="connsiteY17" fmla="*/ 372070 h 4630833"/>
                <a:gd name="connsiteX18" fmla="*/ 2148451 w 4336168"/>
                <a:gd name="connsiteY18" fmla="*/ 437613 h 4630833"/>
                <a:gd name="connsiteX19" fmla="*/ 1889690 w 4336168"/>
                <a:gd name="connsiteY19" fmla="*/ 532515 h 4630833"/>
                <a:gd name="connsiteX20" fmla="*/ 1644512 w 4336168"/>
                <a:gd name="connsiteY20" fmla="*/ 658098 h 4630833"/>
                <a:gd name="connsiteX21" fmla="*/ 1200999 w 4336168"/>
                <a:gd name="connsiteY21" fmla="*/ 992137 h 4630833"/>
                <a:gd name="connsiteX22" fmla="*/ 1003531 w 4336168"/>
                <a:gd name="connsiteY22" fmla="*/ 1192234 h 4630833"/>
                <a:gd name="connsiteX23" fmla="*/ 910394 w 4336168"/>
                <a:gd name="connsiteY23" fmla="*/ 1298347 h 4630833"/>
                <a:gd name="connsiteX24" fmla="*/ 821278 w 4336168"/>
                <a:gd name="connsiteY24" fmla="*/ 1408233 h 4630833"/>
                <a:gd name="connsiteX25" fmla="*/ 732162 w 4336168"/>
                <a:gd name="connsiteY25" fmla="*/ 1521993 h 4630833"/>
                <a:gd name="connsiteX26" fmla="*/ 640548 w 4336168"/>
                <a:gd name="connsiteY26" fmla="*/ 1634323 h 4630833"/>
                <a:gd name="connsiteX27" fmla="*/ 457317 w 4336168"/>
                <a:gd name="connsiteY27" fmla="*/ 1855930 h 4630833"/>
                <a:gd name="connsiteX28" fmla="*/ 369288 w 4336168"/>
                <a:gd name="connsiteY28" fmla="*/ 1967955 h 4630833"/>
                <a:gd name="connsiteX29" fmla="*/ 287128 w 4336168"/>
                <a:gd name="connsiteY29" fmla="*/ 2083243 h 4630833"/>
                <a:gd name="connsiteX30" fmla="*/ 212683 w 4336168"/>
                <a:gd name="connsiteY30" fmla="*/ 2202607 h 4630833"/>
                <a:gd name="connsiteX31" fmla="*/ 179101 w 4336168"/>
                <a:gd name="connsiteY31" fmla="*/ 2264177 h 4630833"/>
                <a:gd name="connsiteX32" fmla="*/ 148890 w 4336168"/>
                <a:gd name="connsiteY32" fmla="*/ 2327172 h 4630833"/>
                <a:gd name="connsiteX33" fmla="*/ 61295 w 4336168"/>
                <a:gd name="connsiteY33" fmla="*/ 2590672 h 4630833"/>
                <a:gd name="connsiteX34" fmla="*/ 32604 w 4336168"/>
                <a:gd name="connsiteY34" fmla="*/ 2866202 h 4630833"/>
                <a:gd name="connsiteX35" fmla="*/ 100853 w 4336168"/>
                <a:gd name="connsiteY35" fmla="*/ 3418074 h 4630833"/>
                <a:gd name="connsiteX36" fmla="*/ 184971 w 4336168"/>
                <a:gd name="connsiteY36" fmla="*/ 3684428 h 4630833"/>
                <a:gd name="connsiteX37" fmla="*/ 210836 w 4336168"/>
                <a:gd name="connsiteY37" fmla="*/ 3749462 h 4630833"/>
                <a:gd name="connsiteX38" fmla="*/ 238440 w 4336168"/>
                <a:gd name="connsiteY38" fmla="*/ 3813783 h 4630833"/>
                <a:gd name="connsiteX39" fmla="*/ 252894 w 4336168"/>
                <a:gd name="connsiteY39" fmla="*/ 3845688 h 4630833"/>
                <a:gd name="connsiteX40" fmla="*/ 268109 w 4336168"/>
                <a:gd name="connsiteY40" fmla="*/ 3877287 h 4630833"/>
                <a:gd name="connsiteX41" fmla="*/ 299409 w 4336168"/>
                <a:gd name="connsiteY41" fmla="*/ 3939978 h 4630833"/>
                <a:gd name="connsiteX42" fmla="*/ 440689 w 4336168"/>
                <a:gd name="connsiteY42" fmla="*/ 4182378 h 4630833"/>
                <a:gd name="connsiteX43" fmla="*/ 606640 w 4336168"/>
                <a:gd name="connsiteY43" fmla="*/ 4409488 h 4630833"/>
                <a:gd name="connsiteX44" fmla="*/ 792425 w 4336168"/>
                <a:gd name="connsiteY44" fmla="*/ 4621205 h 4630833"/>
                <a:gd name="connsiteX45" fmla="*/ 802442 w 4336168"/>
                <a:gd name="connsiteY45" fmla="*/ 4630833 h 4630833"/>
                <a:gd name="connsiteX46" fmla="*/ 592561 w 4336168"/>
                <a:gd name="connsiteY46" fmla="*/ 4630833 h 4630833"/>
                <a:gd name="connsiteX47" fmla="*/ 489377 w 4336168"/>
                <a:gd name="connsiteY47" fmla="*/ 4483185 h 4630833"/>
                <a:gd name="connsiteX48" fmla="*/ 344944 w 4336168"/>
                <a:gd name="connsiteY48" fmla="*/ 4231611 h 4630833"/>
                <a:gd name="connsiteX49" fmla="*/ 224311 w 4336168"/>
                <a:gd name="connsiteY49" fmla="*/ 3970456 h 4630833"/>
                <a:gd name="connsiteX50" fmla="*/ 0 w 4336168"/>
                <a:gd name="connsiteY50" fmla="*/ 2866202 h 4630833"/>
                <a:gd name="connsiteX51" fmla="*/ 25105 w 4336168"/>
                <a:gd name="connsiteY51" fmla="*/ 2584351 h 4630833"/>
                <a:gd name="connsiteX52" fmla="*/ 105200 w 4336168"/>
                <a:gd name="connsiteY52" fmla="*/ 2310863 h 4630833"/>
                <a:gd name="connsiteX53" fmla="*/ 232245 w 4336168"/>
                <a:gd name="connsiteY53" fmla="*/ 2053172 h 4630833"/>
                <a:gd name="connsiteX54" fmla="*/ 307667 w 4336168"/>
                <a:gd name="connsiteY54" fmla="*/ 1930341 h 4630833"/>
                <a:gd name="connsiteX55" fmla="*/ 386893 w 4336168"/>
                <a:gd name="connsiteY55" fmla="*/ 1810161 h 4630833"/>
                <a:gd name="connsiteX56" fmla="*/ 548823 w 4336168"/>
                <a:gd name="connsiteY56" fmla="*/ 1573876 h 4630833"/>
                <a:gd name="connsiteX57" fmla="*/ 626419 w 4336168"/>
                <a:gd name="connsiteY57" fmla="*/ 1455224 h 4630833"/>
                <a:gd name="connsiteX58" fmla="*/ 701081 w 4336168"/>
                <a:gd name="connsiteY58" fmla="*/ 1334534 h 4630833"/>
                <a:gd name="connsiteX59" fmla="*/ 861162 w 4336168"/>
                <a:gd name="connsiteY59" fmla="*/ 1091320 h 4630833"/>
                <a:gd name="connsiteX60" fmla="*/ 1042329 w 4336168"/>
                <a:gd name="connsiteY60" fmla="*/ 858093 h 4630833"/>
                <a:gd name="connsiteX61" fmla="*/ 1487799 w 4336168"/>
                <a:gd name="connsiteY61" fmla="*/ 446686 h 4630833"/>
                <a:gd name="connsiteX62" fmla="*/ 1754060 w 4336168"/>
                <a:gd name="connsiteY62" fmla="*/ 283388 h 4630833"/>
                <a:gd name="connsiteX63" fmla="*/ 2044121 w 4336168"/>
                <a:gd name="connsiteY63" fmla="*/ 157906 h 4630833"/>
                <a:gd name="connsiteX64" fmla="*/ 2349287 w 4336168"/>
                <a:gd name="connsiteY64" fmla="*/ 71364 h 4630833"/>
                <a:gd name="connsiteX65" fmla="*/ 2661411 w 4336168"/>
                <a:gd name="connsiteY65" fmla="*/ 21213 h 4630833"/>
                <a:gd name="connsiteX66" fmla="*/ 2818124 w 4336168"/>
                <a:gd name="connsiteY66" fmla="*/ 7146 h 4630833"/>
                <a:gd name="connsiteX67" fmla="*/ 2974728 w 4336168"/>
                <a:gd name="connsiteY67" fmla="*/ 1029 h 4630833"/>
                <a:gd name="connsiteX68" fmla="*/ 3053738 w 4336168"/>
                <a:gd name="connsiteY68" fmla="*/ 111 h 46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36168" h="4630833">
                  <a:moveTo>
                    <a:pt x="3053738" y="111"/>
                  </a:moveTo>
                  <a:lnTo>
                    <a:pt x="3093948" y="316"/>
                  </a:lnTo>
                  <a:lnTo>
                    <a:pt x="3134268" y="1743"/>
                  </a:lnTo>
                  <a:cubicBezTo>
                    <a:pt x="3187955" y="3475"/>
                    <a:pt x="3241749" y="7756"/>
                    <a:pt x="3295438" y="13058"/>
                  </a:cubicBezTo>
                  <a:cubicBezTo>
                    <a:pt x="3510076" y="35585"/>
                    <a:pt x="3722324" y="89406"/>
                    <a:pt x="3918813" y="169935"/>
                  </a:cubicBezTo>
                  <a:cubicBezTo>
                    <a:pt x="4017384" y="209689"/>
                    <a:pt x="4111933" y="255763"/>
                    <a:pt x="4203331" y="305405"/>
                  </a:cubicBezTo>
                  <a:lnTo>
                    <a:pt x="4336168" y="386579"/>
                  </a:lnTo>
                  <a:lnTo>
                    <a:pt x="4336168" y="772673"/>
                  </a:lnTo>
                  <a:lnTo>
                    <a:pt x="4270820" y="728127"/>
                  </a:lnTo>
                  <a:cubicBezTo>
                    <a:pt x="4191920" y="677771"/>
                    <a:pt x="4111825" y="630168"/>
                    <a:pt x="4030208" y="587253"/>
                  </a:cubicBezTo>
                  <a:cubicBezTo>
                    <a:pt x="3948699" y="544136"/>
                    <a:pt x="3865886" y="504687"/>
                    <a:pt x="3781010" y="471455"/>
                  </a:cubicBezTo>
                  <a:cubicBezTo>
                    <a:pt x="3611688" y="404384"/>
                    <a:pt x="3435522" y="358818"/>
                    <a:pt x="3254466" y="338024"/>
                  </a:cubicBezTo>
                  <a:cubicBezTo>
                    <a:pt x="3209255" y="333029"/>
                    <a:pt x="3163720" y="328748"/>
                    <a:pt x="3117966" y="326812"/>
                  </a:cubicBezTo>
                  <a:lnTo>
                    <a:pt x="3083625" y="325179"/>
                  </a:lnTo>
                  <a:lnTo>
                    <a:pt x="3049173" y="324366"/>
                  </a:lnTo>
                  <a:cubicBezTo>
                    <a:pt x="3026568" y="323447"/>
                    <a:pt x="3002550" y="323855"/>
                    <a:pt x="2978858" y="323855"/>
                  </a:cubicBezTo>
                  <a:cubicBezTo>
                    <a:pt x="2883983" y="323956"/>
                    <a:pt x="2789434" y="327423"/>
                    <a:pt x="2695862" y="335373"/>
                  </a:cubicBezTo>
                  <a:cubicBezTo>
                    <a:pt x="2602290" y="343223"/>
                    <a:pt x="2509371" y="354945"/>
                    <a:pt x="2417972" y="372070"/>
                  </a:cubicBezTo>
                  <a:cubicBezTo>
                    <a:pt x="2326683" y="389500"/>
                    <a:pt x="2236697" y="411009"/>
                    <a:pt x="2148451" y="437613"/>
                  </a:cubicBezTo>
                  <a:cubicBezTo>
                    <a:pt x="2060204" y="464116"/>
                    <a:pt x="1973588" y="495411"/>
                    <a:pt x="1889690" y="532515"/>
                  </a:cubicBezTo>
                  <a:cubicBezTo>
                    <a:pt x="1805247" y="568599"/>
                    <a:pt x="1723848" y="611411"/>
                    <a:pt x="1644512" y="658098"/>
                  </a:cubicBezTo>
                  <a:cubicBezTo>
                    <a:pt x="1486169" y="751979"/>
                    <a:pt x="1338149" y="865229"/>
                    <a:pt x="1200999" y="992137"/>
                  </a:cubicBezTo>
                  <a:cubicBezTo>
                    <a:pt x="1132531" y="1055744"/>
                    <a:pt x="1066782" y="1122715"/>
                    <a:pt x="1003531" y="1192234"/>
                  </a:cubicBezTo>
                  <a:cubicBezTo>
                    <a:pt x="971688" y="1226790"/>
                    <a:pt x="941150" y="1262568"/>
                    <a:pt x="910394" y="1298347"/>
                  </a:cubicBezTo>
                  <a:cubicBezTo>
                    <a:pt x="880507" y="1334738"/>
                    <a:pt x="850187" y="1370925"/>
                    <a:pt x="821278" y="1408233"/>
                  </a:cubicBezTo>
                  <a:cubicBezTo>
                    <a:pt x="792152" y="1444624"/>
                    <a:pt x="762266" y="1484480"/>
                    <a:pt x="732162" y="1521993"/>
                  </a:cubicBezTo>
                  <a:cubicBezTo>
                    <a:pt x="701950" y="1559810"/>
                    <a:pt x="671302" y="1597219"/>
                    <a:pt x="640548" y="1634323"/>
                  </a:cubicBezTo>
                  <a:cubicBezTo>
                    <a:pt x="579362" y="1708838"/>
                    <a:pt x="516980" y="1781618"/>
                    <a:pt x="457317" y="1855930"/>
                  </a:cubicBezTo>
                  <a:cubicBezTo>
                    <a:pt x="427540" y="1893033"/>
                    <a:pt x="397870" y="1930239"/>
                    <a:pt x="369288" y="1967955"/>
                  </a:cubicBezTo>
                  <a:cubicBezTo>
                    <a:pt x="341141" y="2005976"/>
                    <a:pt x="313211" y="2044100"/>
                    <a:pt x="287128" y="2083243"/>
                  </a:cubicBezTo>
                  <a:cubicBezTo>
                    <a:pt x="260936" y="2122284"/>
                    <a:pt x="235506" y="2161835"/>
                    <a:pt x="212683" y="2202607"/>
                  </a:cubicBezTo>
                  <a:cubicBezTo>
                    <a:pt x="200728" y="2222791"/>
                    <a:pt x="190187" y="2243586"/>
                    <a:pt x="179101" y="2264177"/>
                  </a:cubicBezTo>
                  <a:cubicBezTo>
                    <a:pt x="168886" y="2285072"/>
                    <a:pt x="158127" y="2305867"/>
                    <a:pt x="148890" y="2327172"/>
                  </a:cubicBezTo>
                  <a:cubicBezTo>
                    <a:pt x="109982" y="2411777"/>
                    <a:pt x="81183" y="2500256"/>
                    <a:pt x="61295" y="2590672"/>
                  </a:cubicBezTo>
                  <a:cubicBezTo>
                    <a:pt x="42386" y="2681292"/>
                    <a:pt x="33147" y="2773643"/>
                    <a:pt x="32604" y="2866202"/>
                  </a:cubicBezTo>
                  <a:cubicBezTo>
                    <a:pt x="32495" y="3051925"/>
                    <a:pt x="55643" y="3237650"/>
                    <a:pt x="100853" y="3418074"/>
                  </a:cubicBezTo>
                  <a:cubicBezTo>
                    <a:pt x="123133" y="3508490"/>
                    <a:pt x="151498" y="3597377"/>
                    <a:pt x="184971" y="3684428"/>
                  </a:cubicBezTo>
                  <a:cubicBezTo>
                    <a:pt x="192796" y="3706344"/>
                    <a:pt x="202250" y="3727751"/>
                    <a:pt x="210836" y="3749462"/>
                  </a:cubicBezTo>
                  <a:cubicBezTo>
                    <a:pt x="219421" y="3771175"/>
                    <a:pt x="228985" y="3792479"/>
                    <a:pt x="238440" y="3813783"/>
                  </a:cubicBezTo>
                  <a:lnTo>
                    <a:pt x="252894" y="3845688"/>
                  </a:lnTo>
                  <a:lnTo>
                    <a:pt x="268109" y="3877287"/>
                  </a:lnTo>
                  <a:cubicBezTo>
                    <a:pt x="278215" y="3898287"/>
                    <a:pt x="288432" y="3919284"/>
                    <a:pt x="299409" y="3939978"/>
                  </a:cubicBezTo>
                  <a:cubicBezTo>
                    <a:pt x="341792" y="4023258"/>
                    <a:pt x="389828" y="4103787"/>
                    <a:pt x="440689" y="4182378"/>
                  </a:cubicBezTo>
                  <a:cubicBezTo>
                    <a:pt x="492420" y="4260561"/>
                    <a:pt x="547953" y="4336299"/>
                    <a:pt x="606640" y="4409488"/>
                  </a:cubicBezTo>
                  <a:cubicBezTo>
                    <a:pt x="665381" y="4482677"/>
                    <a:pt x="727435" y="4553292"/>
                    <a:pt x="792425" y="4621205"/>
                  </a:cubicBezTo>
                  <a:lnTo>
                    <a:pt x="802442" y="4630833"/>
                  </a:lnTo>
                  <a:lnTo>
                    <a:pt x="592561" y="4630833"/>
                  </a:lnTo>
                  <a:lnTo>
                    <a:pt x="489377" y="4483185"/>
                  </a:lnTo>
                  <a:cubicBezTo>
                    <a:pt x="437212" y="4401230"/>
                    <a:pt x="388850" y="4317339"/>
                    <a:pt x="344944" y="4231611"/>
                  </a:cubicBezTo>
                  <a:cubicBezTo>
                    <a:pt x="300386" y="4146191"/>
                    <a:pt x="260828" y="4058731"/>
                    <a:pt x="224311" y="3970456"/>
                  </a:cubicBezTo>
                  <a:cubicBezTo>
                    <a:pt x="78901" y="3617049"/>
                    <a:pt x="1413" y="3242136"/>
                    <a:pt x="0" y="2866202"/>
                  </a:cubicBezTo>
                  <a:cubicBezTo>
                    <a:pt x="0" y="2771912"/>
                    <a:pt x="8043" y="2677417"/>
                    <a:pt x="25105" y="2584351"/>
                  </a:cubicBezTo>
                  <a:cubicBezTo>
                    <a:pt x="42928" y="2491285"/>
                    <a:pt x="69446" y="2399444"/>
                    <a:pt x="105200" y="2310863"/>
                  </a:cubicBezTo>
                  <a:cubicBezTo>
                    <a:pt x="140304" y="2221974"/>
                    <a:pt x="184318" y="2136351"/>
                    <a:pt x="232245" y="2053172"/>
                  </a:cubicBezTo>
                  <a:cubicBezTo>
                    <a:pt x="256154" y="2011379"/>
                    <a:pt x="281802" y="1970810"/>
                    <a:pt x="307667" y="1930341"/>
                  </a:cubicBezTo>
                  <a:cubicBezTo>
                    <a:pt x="333533" y="1889873"/>
                    <a:pt x="360049" y="1849915"/>
                    <a:pt x="386893" y="1810161"/>
                  </a:cubicBezTo>
                  <a:lnTo>
                    <a:pt x="548823" y="1573876"/>
                  </a:lnTo>
                  <a:cubicBezTo>
                    <a:pt x="575341" y="1534529"/>
                    <a:pt x="601098" y="1494877"/>
                    <a:pt x="626419" y="1455224"/>
                  </a:cubicBezTo>
                  <a:cubicBezTo>
                    <a:pt x="651959" y="1415266"/>
                    <a:pt x="675434" y="1376225"/>
                    <a:pt x="701081" y="1334534"/>
                  </a:cubicBezTo>
                  <a:cubicBezTo>
                    <a:pt x="751290" y="1252070"/>
                    <a:pt x="804324" y="1170828"/>
                    <a:pt x="861162" y="1091320"/>
                  </a:cubicBezTo>
                  <a:cubicBezTo>
                    <a:pt x="917894" y="1011810"/>
                    <a:pt x="977884" y="933729"/>
                    <a:pt x="1042329" y="858093"/>
                  </a:cubicBezTo>
                  <a:cubicBezTo>
                    <a:pt x="1171765" y="707536"/>
                    <a:pt x="1319348" y="566764"/>
                    <a:pt x="1487799" y="446686"/>
                  </a:cubicBezTo>
                  <a:cubicBezTo>
                    <a:pt x="1571699" y="386340"/>
                    <a:pt x="1661031" y="332010"/>
                    <a:pt x="1754060" y="283388"/>
                  </a:cubicBezTo>
                  <a:cubicBezTo>
                    <a:pt x="1847414" y="235478"/>
                    <a:pt x="1944463" y="193278"/>
                    <a:pt x="2044121" y="157906"/>
                  </a:cubicBezTo>
                  <a:cubicBezTo>
                    <a:pt x="2143778" y="122638"/>
                    <a:pt x="2245936" y="93789"/>
                    <a:pt x="2349287" y="71364"/>
                  </a:cubicBezTo>
                  <a:cubicBezTo>
                    <a:pt x="2452641" y="48939"/>
                    <a:pt x="2556971" y="32935"/>
                    <a:pt x="2661411" y="21213"/>
                  </a:cubicBezTo>
                  <a:cubicBezTo>
                    <a:pt x="2713576" y="14994"/>
                    <a:pt x="2765850" y="11222"/>
                    <a:pt x="2818124" y="7146"/>
                  </a:cubicBezTo>
                  <a:cubicBezTo>
                    <a:pt x="2870290" y="4596"/>
                    <a:pt x="2922672" y="1640"/>
                    <a:pt x="2974728" y="1029"/>
                  </a:cubicBezTo>
                  <a:cubicBezTo>
                    <a:pt x="3000811" y="519"/>
                    <a:pt x="3026568" y="-296"/>
                    <a:pt x="3053738" y="1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5" name="Group 24">
            <a:extLst>
              <a:ext uri="{FF2B5EF4-FFF2-40B4-BE49-F238E27FC236}">
                <a16:creationId xmlns:a16="http://schemas.microsoft.com/office/drawing/2014/main" id="{2786ABD8-AB9F-46F2-A7D9-36F1F7338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112326" y="0"/>
            <a:ext cx="4683941" cy="3456291"/>
            <a:chOff x="4345582" y="0"/>
            <a:chExt cx="5069918" cy="3741104"/>
          </a:xfrm>
          <a:solidFill>
            <a:schemeClr val="accent5">
              <a:alpha val="5000"/>
            </a:schemeClr>
          </a:solidFill>
        </p:grpSpPr>
        <p:sp>
          <p:nvSpPr>
            <p:cNvPr id="26" name="Freeform: Shape 25">
              <a:extLst>
                <a:ext uri="{FF2B5EF4-FFF2-40B4-BE49-F238E27FC236}">
                  <a16:creationId xmlns:a16="http://schemas.microsoft.com/office/drawing/2014/main" id="{DB26E49F-E19A-487B-A8A4-A26128CFD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45582" y="1"/>
              <a:ext cx="5069918" cy="3741103"/>
            </a:xfrm>
            <a:custGeom>
              <a:avLst/>
              <a:gdLst>
                <a:gd name="connsiteX0" fmla="*/ 475344 w 5069918"/>
                <a:gd name="connsiteY0" fmla="*/ 0 h 3741103"/>
                <a:gd name="connsiteX1" fmla="*/ 643707 w 5069918"/>
                <a:gd name="connsiteY1" fmla="*/ 0 h 3741103"/>
                <a:gd name="connsiteX2" fmla="*/ 635672 w 5069918"/>
                <a:gd name="connsiteY2" fmla="*/ 7778 h 3741103"/>
                <a:gd name="connsiteX3" fmla="*/ 486638 w 5069918"/>
                <a:gd name="connsiteY3" fmla="*/ 178818 h 3741103"/>
                <a:gd name="connsiteX4" fmla="*/ 353514 w 5069918"/>
                <a:gd name="connsiteY4" fmla="*/ 362293 h 3741103"/>
                <a:gd name="connsiteX5" fmla="*/ 240181 w 5069918"/>
                <a:gd name="connsiteY5" fmla="*/ 558120 h 3741103"/>
                <a:gd name="connsiteX6" fmla="*/ 215073 w 5069918"/>
                <a:gd name="connsiteY6" fmla="*/ 608766 h 3741103"/>
                <a:gd name="connsiteX7" fmla="*/ 202868 w 5069918"/>
                <a:gd name="connsiteY7" fmla="*/ 634294 h 3741103"/>
                <a:gd name="connsiteX8" fmla="*/ 191273 w 5069918"/>
                <a:gd name="connsiteY8" fmla="*/ 660069 h 3741103"/>
                <a:gd name="connsiteX9" fmla="*/ 169129 w 5069918"/>
                <a:gd name="connsiteY9" fmla="*/ 712032 h 3741103"/>
                <a:gd name="connsiteX10" fmla="*/ 148381 w 5069918"/>
                <a:gd name="connsiteY10" fmla="*/ 764571 h 3741103"/>
                <a:gd name="connsiteX11" fmla="*/ 80903 w 5069918"/>
                <a:gd name="connsiteY11" fmla="*/ 979750 h 3741103"/>
                <a:gd name="connsiteX12" fmla="*/ 26154 w 5069918"/>
                <a:gd name="connsiteY12" fmla="*/ 1425590 h 3741103"/>
                <a:gd name="connsiteX13" fmla="*/ 49170 w 5069918"/>
                <a:gd name="connsiteY13" fmla="*/ 1648182 h 3741103"/>
                <a:gd name="connsiteX14" fmla="*/ 119437 w 5069918"/>
                <a:gd name="connsiteY14" fmla="*/ 1861055 h 3741103"/>
                <a:gd name="connsiteX15" fmla="*/ 143672 w 5069918"/>
                <a:gd name="connsiteY15" fmla="*/ 1911947 h 3741103"/>
                <a:gd name="connsiteX16" fmla="*/ 170611 w 5069918"/>
                <a:gd name="connsiteY16" fmla="*/ 1961687 h 3741103"/>
                <a:gd name="connsiteX17" fmla="*/ 230330 w 5069918"/>
                <a:gd name="connsiteY17" fmla="*/ 2058118 h 3741103"/>
                <a:gd name="connsiteX18" fmla="*/ 296237 w 5069918"/>
                <a:gd name="connsiteY18" fmla="*/ 2151255 h 3741103"/>
                <a:gd name="connsiteX19" fmla="*/ 366853 w 5069918"/>
                <a:gd name="connsiteY19" fmla="*/ 2241757 h 3741103"/>
                <a:gd name="connsiteX20" fmla="*/ 513838 w 5069918"/>
                <a:gd name="connsiteY20" fmla="*/ 2420786 h 3741103"/>
                <a:gd name="connsiteX21" fmla="*/ 587330 w 5069918"/>
                <a:gd name="connsiteY21" fmla="*/ 2511534 h 3741103"/>
                <a:gd name="connsiteX22" fmla="*/ 658817 w 5069918"/>
                <a:gd name="connsiteY22" fmla="*/ 2603437 h 3741103"/>
                <a:gd name="connsiteX23" fmla="*/ 730305 w 5069918"/>
                <a:gd name="connsiteY23" fmla="*/ 2692210 h 3741103"/>
                <a:gd name="connsiteX24" fmla="*/ 805018 w 5069918"/>
                <a:gd name="connsiteY24" fmla="*/ 2777936 h 3741103"/>
                <a:gd name="connsiteX25" fmla="*/ 963424 w 5069918"/>
                <a:gd name="connsiteY25" fmla="*/ 2939588 h 3741103"/>
                <a:gd name="connsiteX26" fmla="*/ 1319204 w 5069918"/>
                <a:gd name="connsiteY26" fmla="*/ 3209447 h 3741103"/>
                <a:gd name="connsiteX27" fmla="*/ 1515882 w 5069918"/>
                <a:gd name="connsiteY27" fmla="*/ 3310902 h 3741103"/>
                <a:gd name="connsiteX28" fmla="*/ 1723456 w 5069918"/>
                <a:gd name="connsiteY28" fmla="*/ 3387570 h 3741103"/>
                <a:gd name="connsiteX29" fmla="*/ 1939662 w 5069918"/>
                <a:gd name="connsiteY29" fmla="*/ 3440520 h 3741103"/>
                <a:gd name="connsiteX30" fmla="*/ 2162581 w 5069918"/>
                <a:gd name="connsiteY30" fmla="*/ 3470167 h 3741103"/>
                <a:gd name="connsiteX31" fmla="*/ 2389597 w 5069918"/>
                <a:gd name="connsiteY31" fmla="*/ 3479472 h 3741103"/>
                <a:gd name="connsiteX32" fmla="*/ 2446002 w 5069918"/>
                <a:gd name="connsiteY32" fmla="*/ 3479059 h 3741103"/>
                <a:gd name="connsiteX33" fmla="*/ 2473639 w 5069918"/>
                <a:gd name="connsiteY33" fmla="*/ 3478402 h 3741103"/>
                <a:gd name="connsiteX34" fmla="*/ 2501187 w 5069918"/>
                <a:gd name="connsiteY34" fmla="*/ 3477083 h 3741103"/>
                <a:gd name="connsiteX35" fmla="*/ 2610685 w 5069918"/>
                <a:gd name="connsiteY35" fmla="*/ 3468025 h 3741103"/>
                <a:gd name="connsiteX36" fmla="*/ 3033071 w 5069918"/>
                <a:gd name="connsiteY36" fmla="*/ 3360230 h 3741103"/>
                <a:gd name="connsiteX37" fmla="*/ 3232974 w 5069918"/>
                <a:gd name="connsiteY37" fmla="*/ 3266681 h 3741103"/>
                <a:gd name="connsiteX38" fmla="*/ 3425990 w 5069918"/>
                <a:gd name="connsiteY38" fmla="*/ 3152873 h 3741103"/>
                <a:gd name="connsiteX39" fmla="*/ 3613601 w 5069918"/>
                <a:gd name="connsiteY39" fmla="*/ 3024078 h 3741103"/>
                <a:gd name="connsiteX40" fmla="*/ 3706185 w 5069918"/>
                <a:gd name="connsiteY40" fmla="*/ 2955893 h 3741103"/>
                <a:gd name="connsiteX41" fmla="*/ 3799729 w 5069918"/>
                <a:gd name="connsiteY41" fmla="*/ 2885155 h 3741103"/>
                <a:gd name="connsiteX42" fmla="*/ 4175561 w 5069918"/>
                <a:gd name="connsiteY42" fmla="*/ 2606072 h 3741103"/>
                <a:gd name="connsiteX43" fmla="*/ 4517132 w 5069918"/>
                <a:gd name="connsiteY43" fmla="*/ 2312331 h 3741103"/>
                <a:gd name="connsiteX44" fmla="*/ 4659758 w 5069918"/>
                <a:gd name="connsiteY44" fmla="*/ 2148703 h 3741103"/>
                <a:gd name="connsiteX45" fmla="*/ 4773178 w 5069918"/>
                <a:gd name="connsiteY45" fmla="*/ 1969674 h 3741103"/>
                <a:gd name="connsiteX46" fmla="*/ 4892092 w 5069918"/>
                <a:gd name="connsiteY46" fmla="*/ 1567562 h 3741103"/>
                <a:gd name="connsiteX47" fmla="*/ 4898804 w 5069918"/>
                <a:gd name="connsiteY47" fmla="*/ 1460754 h 3741103"/>
                <a:gd name="connsiteX48" fmla="*/ 4899153 w 5069918"/>
                <a:gd name="connsiteY48" fmla="*/ 1406239 h 3741103"/>
                <a:gd name="connsiteX49" fmla="*/ 4898456 w 5069918"/>
                <a:gd name="connsiteY49" fmla="*/ 1350735 h 3741103"/>
                <a:gd name="connsiteX50" fmla="*/ 4886774 w 5069918"/>
                <a:gd name="connsiteY50" fmla="*/ 1128886 h 3741103"/>
                <a:gd name="connsiteX51" fmla="*/ 4815896 w 5069918"/>
                <a:gd name="connsiteY51" fmla="*/ 689221 h 3741103"/>
                <a:gd name="connsiteX52" fmla="*/ 4673183 w 5069918"/>
                <a:gd name="connsiteY52" fmla="*/ 264874 h 3741103"/>
                <a:gd name="connsiteX53" fmla="*/ 4625496 w 5069918"/>
                <a:gd name="connsiteY53" fmla="*/ 162925 h 3741103"/>
                <a:gd name="connsiteX54" fmla="*/ 4572490 w 5069918"/>
                <a:gd name="connsiteY54" fmla="*/ 63364 h 3741103"/>
                <a:gd name="connsiteX55" fmla="*/ 4532299 w 5069918"/>
                <a:gd name="connsiteY55" fmla="*/ 0 h 3741103"/>
                <a:gd name="connsiteX56" fmla="*/ 4626680 w 5069918"/>
                <a:gd name="connsiteY56" fmla="*/ 0 h 3741103"/>
                <a:gd name="connsiteX57" fmla="*/ 4643978 w 5069918"/>
                <a:gd name="connsiteY57" fmla="*/ 26636 h 3741103"/>
                <a:gd name="connsiteX58" fmla="*/ 4700644 w 5069918"/>
                <a:gd name="connsiteY58" fmla="*/ 128338 h 3741103"/>
                <a:gd name="connsiteX59" fmla="*/ 4753214 w 5069918"/>
                <a:gd name="connsiteY59" fmla="*/ 232016 h 3741103"/>
                <a:gd name="connsiteX60" fmla="*/ 4921297 w 5069918"/>
                <a:gd name="connsiteY60" fmla="*/ 663363 h 3741103"/>
                <a:gd name="connsiteX61" fmla="*/ 5027482 w 5069918"/>
                <a:gd name="connsiteY61" fmla="*/ 1112991 h 3741103"/>
                <a:gd name="connsiteX62" fmla="*/ 5058082 w 5069918"/>
                <a:gd name="connsiteY62" fmla="*/ 1342088 h 3741103"/>
                <a:gd name="connsiteX63" fmla="*/ 5063486 w 5069918"/>
                <a:gd name="connsiteY63" fmla="*/ 1399651 h 3741103"/>
                <a:gd name="connsiteX64" fmla="*/ 5067846 w 5069918"/>
                <a:gd name="connsiteY64" fmla="*/ 1458284 h 3741103"/>
                <a:gd name="connsiteX65" fmla="*/ 5069414 w 5069918"/>
                <a:gd name="connsiteY65" fmla="*/ 1577772 h 3741103"/>
                <a:gd name="connsiteX66" fmla="*/ 5040732 w 5069918"/>
                <a:gd name="connsiteY66" fmla="*/ 1817822 h 3741103"/>
                <a:gd name="connsiteX67" fmla="*/ 4964102 w 5069918"/>
                <a:gd name="connsiteY67" fmla="*/ 2050871 h 3741103"/>
                <a:gd name="connsiteX68" fmla="*/ 4689486 w 5069918"/>
                <a:gd name="connsiteY68" fmla="*/ 2458008 h 3741103"/>
                <a:gd name="connsiteX69" fmla="*/ 4333792 w 5069918"/>
                <a:gd name="connsiteY69" fmla="*/ 2784606 h 3741103"/>
                <a:gd name="connsiteX70" fmla="*/ 3965197 w 5069918"/>
                <a:gd name="connsiteY70" fmla="*/ 3076041 h 3741103"/>
                <a:gd name="connsiteX71" fmla="*/ 3873745 w 5069918"/>
                <a:gd name="connsiteY71" fmla="*/ 3149167 h 3741103"/>
                <a:gd name="connsiteX72" fmla="*/ 3779416 w 5069918"/>
                <a:gd name="connsiteY72" fmla="*/ 3222705 h 3741103"/>
                <a:gd name="connsiteX73" fmla="*/ 3582739 w 5069918"/>
                <a:gd name="connsiteY73" fmla="*/ 3364594 h 3741103"/>
                <a:gd name="connsiteX74" fmla="*/ 3371851 w 5069918"/>
                <a:gd name="connsiteY74" fmla="*/ 3494377 h 3741103"/>
                <a:gd name="connsiteX75" fmla="*/ 3143615 w 5069918"/>
                <a:gd name="connsiteY75" fmla="*/ 3603819 h 3741103"/>
                <a:gd name="connsiteX76" fmla="*/ 2643552 w 5069918"/>
                <a:gd name="connsiteY76" fmla="*/ 3730555 h 3741103"/>
                <a:gd name="connsiteX77" fmla="*/ 2514264 w 5069918"/>
                <a:gd name="connsiteY77" fmla="*/ 3739696 h 3741103"/>
                <a:gd name="connsiteX78" fmla="*/ 2481920 w 5069918"/>
                <a:gd name="connsiteY78" fmla="*/ 3740849 h 3741103"/>
                <a:gd name="connsiteX79" fmla="*/ 2449664 w 5069918"/>
                <a:gd name="connsiteY79" fmla="*/ 3741014 h 3741103"/>
                <a:gd name="connsiteX80" fmla="*/ 2386284 w 5069918"/>
                <a:gd name="connsiteY80" fmla="*/ 3740273 h 3741103"/>
                <a:gd name="connsiteX81" fmla="*/ 2260658 w 5069918"/>
                <a:gd name="connsiteY81" fmla="*/ 3735331 h 3741103"/>
                <a:gd name="connsiteX82" fmla="*/ 2134945 w 5069918"/>
                <a:gd name="connsiteY82" fmla="*/ 3723967 h 3741103"/>
                <a:gd name="connsiteX83" fmla="*/ 1884564 w 5069918"/>
                <a:gd name="connsiteY83" fmla="*/ 3683451 h 3741103"/>
                <a:gd name="connsiteX84" fmla="*/ 1639764 w 5069918"/>
                <a:gd name="connsiteY84" fmla="*/ 3613537 h 3741103"/>
                <a:gd name="connsiteX85" fmla="*/ 1407081 w 5069918"/>
                <a:gd name="connsiteY85" fmla="*/ 3512164 h 3741103"/>
                <a:gd name="connsiteX86" fmla="*/ 1193491 w 5069918"/>
                <a:gd name="connsiteY86" fmla="*/ 3380240 h 3741103"/>
                <a:gd name="connsiteX87" fmla="*/ 836141 w 5069918"/>
                <a:gd name="connsiteY87" fmla="*/ 3047878 h 3741103"/>
                <a:gd name="connsiteX88" fmla="*/ 690812 w 5069918"/>
                <a:gd name="connsiteY88" fmla="*/ 2859461 h 3741103"/>
                <a:gd name="connsiteX89" fmla="*/ 562397 w 5069918"/>
                <a:gd name="connsiteY89" fmla="*/ 2662976 h 3741103"/>
                <a:gd name="connsiteX90" fmla="*/ 502504 w 5069918"/>
                <a:gd name="connsiteY90" fmla="*/ 2565474 h 3741103"/>
                <a:gd name="connsiteX91" fmla="*/ 440258 w 5069918"/>
                <a:gd name="connsiteY91" fmla="*/ 2469619 h 3741103"/>
                <a:gd name="connsiteX92" fmla="*/ 310360 w 5069918"/>
                <a:gd name="connsiteY92" fmla="*/ 2278732 h 3741103"/>
                <a:gd name="connsiteX93" fmla="*/ 246806 w 5069918"/>
                <a:gd name="connsiteY93" fmla="*/ 2181642 h 3741103"/>
                <a:gd name="connsiteX94" fmla="*/ 186303 w 5069918"/>
                <a:gd name="connsiteY94" fmla="*/ 2082411 h 3741103"/>
                <a:gd name="connsiteX95" fmla="*/ 84390 w 5069918"/>
                <a:gd name="connsiteY95" fmla="*/ 1874231 h 3741103"/>
                <a:gd name="connsiteX96" fmla="*/ 20139 w 5069918"/>
                <a:gd name="connsiteY96" fmla="*/ 1653288 h 3741103"/>
                <a:gd name="connsiteX97" fmla="*/ 0 w 5069918"/>
                <a:gd name="connsiteY97" fmla="*/ 1425590 h 3741103"/>
                <a:gd name="connsiteX98" fmla="*/ 179939 w 5069918"/>
                <a:gd name="connsiteY98" fmla="*/ 533498 h 3741103"/>
                <a:gd name="connsiteX99" fmla="*/ 276709 w 5069918"/>
                <a:gd name="connsiteY99" fmla="*/ 322519 h 3741103"/>
                <a:gd name="connsiteX100" fmla="*/ 392571 w 5069918"/>
                <a:gd name="connsiteY100" fmla="*/ 119280 h 37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069918" h="3741103">
                  <a:moveTo>
                    <a:pt x="475344" y="0"/>
                  </a:moveTo>
                  <a:lnTo>
                    <a:pt x="643707" y="0"/>
                  </a:lnTo>
                  <a:lnTo>
                    <a:pt x="635672" y="7778"/>
                  </a:lnTo>
                  <a:cubicBezTo>
                    <a:pt x="583538" y="62643"/>
                    <a:pt x="533759" y="119691"/>
                    <a:pt x="486638" y="178818"/>
                  </a:cubicBezTo>
                  <a:cubicBezTo>
                    <a:pt x="439560" y="237945"/>
                    <a:pt x="395012" y="299131"/>
                    <a:pt x="353514" y="362293"/>
                  </a:cubicBezTo>
                  <a:cubicBezTo>
                    <a:pt x="312714" y="425784"/>
                    <a:pt x="274180" y="490841"/>
                    <a:pt x="240181" y="558120"/>
                  </a:cubicBezTo>
                  <a:cubicBezTo>
                    <a:pt x="231376" y="574838"/>
                    <a:pt x="223180" y="591801"/>
                    <a:pt x="215073" y="608766"/>
                  </a:cubicBezTo>
                  <a:lnTo>
                    <a:pt x="202868" y="634294"/>
                  </a:lnTo>
                  <a:lnTo>
                    <a:pt x="191273" y="660069"/>
                  </a:lnTo>
                  <a:cubicBezTo>
                    <a:pt x="183688" y="677280"/>
                    <a:pt x="176016" y="694491"/>
                    <a:pt x="169129" y="712032"/>
                  </a:cubicBezTo>
                  <a:cubicBezTo>
                    <a:pt x="162242" y="729572"/>
                    <a:pt x="154658" y="746866"/>
                    <a:pt x="148381" y="764571"/>
                  </a:cubicBezTo>
                  <a:cubicBezTo>
                    <a:pt x="121529" y="834897"/>
                    <a:pt x="98775" y="906706"/>
                    <a:pt x="80903" y="979750"/>
                  </a:cubicBezTo>
                  <a:cubicBezTo>
                    <a:pt x="44636" y="1125509"/>
                    <a:pt x="26067" y="1275550"/>
                    <a:pt x="26154" y="1425590"/>
                  </a:cubicBezTo>
                  <a:cubicBezTo>
                    <a:pt x="26590" y="1500365"/>
                    <a:pt x="34001" y="1574973"/>
                    <a:pt x="49170" y="1648182"/>
                  </a:cubicBezTo>
                  <a:cubicBezTo>
                    <a:pt x="65124" y="1721226"/>
                    <a:pt x="88226" y="1792705"/>
                    <a:pt x="119437" y="1861055"/>
                  </a:cubicBezTo>
                  <a:cubicBezTo>
                    <a:pt x="126847" y="1878267"/>
                    <a:pt x="135478" y="1895066"/>
                    <a:pt x="143672" y="1911947"/>
                  </a:cubicBezTo>
                  <a:cubicBezTo>
                    <a:pt x="152565" y="1928582"/>
                    <a:pt x="161021" y="1945381"/>
                    <a:pt x="170611" y="1961687"/>
                  </a:cubicBezTo>
                  <a:cubicBezTo>
                    <a:pt x="188919" y="1994626"/>
                    <a:pt x="209319" y="2026578"/>
                    <a:pt x="230330" y="2058118"/>
                  </a:cubicBezTo>
                  <a:cubicBezTo>
                    <a:pt x="251253" y="2089740"/>
                    <a:pt x="273658" y="2120539"/>
                    <a:pt x="296237" y="2151255"/>
                  </a:cubicBezTo>
                  <a:cubicBezTo>
                    <a:pt x="319165" y="2181725"/>
                    <a:pt x="342966" y="2211782"/>
                    <a:pt x="366853" y="2241757"/>
                  </a:cubicBezTo>
                  <a:cubicBezTo>
                    <a:pt x="414714" y="2301791"/>
                    <a:pt x="464756" y="2360588"/>
                    <a:pt x="513838" y="2420786"/>
                  </a:cubicBezTo>
                  <a:cubicBezTo>
                    <a:pt x="538509" y="2450761"/>
                    <a:pt x="563094" y="2480983"/>
                    <a:pt x="587330" y="2511534"/>
                  </a:cubicBezTo>
                  <a:cubicBezTo>
                    <a:pt x="611479" y="2541839"/>
                    <a:pt x="635453" y="2574038"/>
                    <a:pt x="658817" y="2603437"/>
                  </a:cubicBezTo>
                  <a:cubicBezTo>
                    <a:pt x="682008" y="2633577"/>
                    <a:pt x="706330" y="2662811"/>
                    <a:pt x="730305" y="2692210"/>
                  </a:cubicBezTo>
                  <a:cubicBezTo>
                    <a:pt x="754977" y="2721115"/>
                    <a:pt x="779474" y="2750019"/>
                    <a:pt x="805018" y="2777936"/>
                  </a:cubicBezTo>
                  <a:cubicBezTo>
                    <a:pt x="855757" y="2834098"/>
                    <a:pt x="908500" y="2888202"/>
                    <a:pt x="963424" y="2939588"/>
                  </a:cubicBezTo>
                  <a:cubicBezTo>
                    <a:pt x="1073444" y="3042113"/>
                    <a:pt x="1192183" y="3133604"/>
                    <a:pt x="1319204" y="3209447"/>
                  </a:cubicBezTo>
                  <a:cubicBezTo>
                    <a:pt x="1382846" y="3247164"/>
                    <a:pt x="1448143" y="3281751"/>
                    <a:pt x="1515882" y="3310902"/>
                  </a:cubicBezTo>
                  <a:cubicBezTo>
                    <a:pt x="1583184" y="3340877"/>
                    <a:pt x="1652666" y="3366159"/>
                    <a:pt x="1723456" y="3387570"/>
                  </a:cubicBezTo>
                  <a:cubicBezTo>
                    <a:pt x="1794246" y="3409063"/>
                    <a:pt x="1866431" y="3426439"/>
                    <a:pt x="1939662" y="3440520"/>
                  </a:cubicBezTo>
                  <a:cubicBezTo>
                    <a:pt x="2012981" y="3454355"/>
                    <a:pt x="2087519" y="3463825"/>
                    <a:pt x="2162581" y="3470167"/>
                  </a:cubicBezTo>
                  <a:cubicBezTo>
                    <a:pt x="2237643" y="3476589"/>
                    <a:pt x="2313489" y="3479390"/>
                    <a:pt x="2389597" y="3479472"/>
                  </a:cubicBezTo>
                  <a:cubicBezTo>
                    <a:pt x="2408602" y="3479472"/>
                    <a:pt x="2427869" y="3479801"/>
                    <a:pt x="2446002" y="3479059"/>
                  </a:cubicBezTo>
                  <a:lnTo>
                    <a:pt x="2473639" y="3478402"/>
                  </a:lnTo>
                  <a:lnTo>
                    <a:pt x="2501187" y="3477083"/>
                  </a:lnTo>
                  <a:cubicBezTo>
                    <a:pt x="2537890" y="3475519"/>
                    <a:pt x="2574418" y="3472060"/>
                    <a:pt x="2610685" y="3468025"/>
                  </a:cubicBezTo>
                  <a:cubicBezTo>
                    <a:pt x="2755926" y="3451226"/>
                    <a:pt x="2897244" y="3414415"/>
                    <a:pt x="3033071" y="3360230"/>
                  </a:cubicBezTo>
                  <a:cubicBezTo>
                    <a:pt x="3101158" y="3333383"/>
                    <a:pt x="3167589" y="3301514"/>
                    <a:pt x="3232974" y="3266681"/>
                  </a:cubicBezTo>
                  <a:cubicBezTo>
                    <a:pt x="3298446" y="3232011"/>
                    <a:pt x="3362697" y="3193554"/>
                    <a:pt x="3425990" y="3152873"/>
                  </a:cubicBezTo>
                  <a:cubicBezTo>
                    <a:pt x="3489282" y="3112110"/>
                    <a:pt x="3551529" y="3068712"/>
                    <a:pt x="3613601" y="3024078"/>
                  </a:cubicBezTo>
                  <a:cubicBezTo>
                    <a:pt x="3644549" y="3001762"/>
                    <a:pt x="3675411" y="2978868"/>
                    <a:pt x="3706185" y="2955893"/>
                  </a:cubicBezTo>
                  <a:lnTo>
                    <a:pt x="3799729" y="2885155"/>
                  </a:lnTo>
                  <a:cubicBezTo>
                    <a:pt x="3926402" y="2790205"/>
                    <a:pt x="4053597" y="2699374"/>
                    <a:pt x="4175561" y="2606072"/>
                  </a:cubicBezTo>
                  <a:cubicBezTo>
                    <a:pt x="4297526" y="2512852"/>
                    <a:pt x="4414084" y="2416833"/>
                    <a:pt x="4517132" y="2312331"/>
                  </a:cubicBezTo>
                  <a:cubicBezTo>
                    <a:pt x="4568480" y="2259956"/>
                    <a:pt x="4616604" y="2205689"/>
                    <a:pt x="4659758" y="2148703"/>
                  </a:cubicBezTo>
                  <a:cubicBezTo>
                    <a:pt x="4702650" y="2091634"/>
                    <a:pt x="4741184" y="2032096"/>
                    <a:pt x="4773178" y="1969674"/>
                  </a:cubicBezTo>
                  <a:cubicBezTo>
                    <a:pt x="4837865" y="1845080"/>
                    <a:pt x="4877446" y="1709038"/>
                    <a:pt x="4892092" y="1567562"/>
                  </a:cubicBezTo>
                  <a:cubicBezTo>
                    <a:pt x="4895666" y="1532233"/>
                    <a:pt x="4897845" y="1496576"/>
                    <a:pt x="4898804" y="1460754"/>
                  </a:cubicBezTo>
                  <a:cubicBezTo>
                    <a:pt x="4899066" y="1442884"/>
                    <a:pt x="4899414" y="1425015"/>
                    <a:pt x="4899153" y="1406239"/>
                  </a:cubicBezTo>
                  <a:cubicBezTo>
                    <a:pt x="4898979" y="1387711"/>
                    <a:pt x="4899066" y="1369263"/>
                    <a:pt x="4898456" y="1350735"/>
                  </a:cubicBezTo>
                  <a:cubicBezTo>
                    <a:pt x="4896974" y="1276703"/>
                    <a:pt x="4893226" y="1202753"/>
                    <a:pt x="4886774" y="1128886"/>
                  </a:cubicBezTo>
                  <a:cubicBezTo>
                    <a:pt x="4873610" y="981232"/>
                    <a:pt x="4851030" y="833991"/>
                    <a:pt x="4815896" y="689221"/>
                  </a:cubicBezTo>
                  <a:cubicBezTo>
                    <a:pt x="4780676" y="544533"/>
                    <a:pt x="4733860" y="402068"/>
                    <a:pt x="4673183" y="264874"/>
                  </a:cubicBezTo>
                  <a:cubicBezTo>
                    <a:pt x="4658101" y="230533"/>
                    <a:pt x="4642147" y="196605"/>
                    <a:pt x="4625496" y="162925"/>
                  </a:cubicBezTo>
                  <a:cubicBezTo>
                    <a:pt x="4608583" y="129326"/>
                    <a:pt x="4590885" y="96222"/>
                    <a:pt x="4572490" y="63364"/>
                  </a:cubicBezTo>
                  <a:lnTo>
                    <a:pt x="4532299" y="0"/>
                  </a:lnTo>
                  <a:lnTo>
                    <a:pt x="4626680" y="0"/>
                  </a:lnTo>
                  <a:lnTo>
                    <a:pt x="4643978" y="26636"/>
                  </a:lnTo>
                  <a:cubicBezTo>
                    <a:pt x="4663594" y="60152"/>
                    <a:pt x="4682598" y="94080"/>
                    <a:pt x="4700644" y="128338"/>
                  </a:cubicBezTo>
                  <a:cubicBezTo>
                    <a:pt x="4718866" y="162595"/>
                    <a:pt x="4736476" y="197100"/>
                    <a:pt x="4753214" y="232016"/>
                  </a:cubicBezTo>
                  <a:cubicBezTo>
                    <a:pt x="4820082" y="371681"/>
                    <a:pt x="4875964" y="515957"/>
                    <a:pt x="4921297" y="663363"/>
                  </a:cubicBezTo>
                  <a:cubicBezTo>
                    <a:pt x="4966630" y="810687"/>
                    <a:pt x="5002460" y="960975"/>
                    <a:pt x="5027482" y="1112991"/>
                  </a:cubicBezTo>
                  <a:cubicBezTo>
                    <a:pt x="5040123" y="1189000"/>
                    <a:pt x="5050323" y="1265421"/>
                    <a:pt x="5058082" y="1342088"/>
                  </a:cubicBezTo>
                  <a:cubicBezTo>
                    <a:pt x="5060261" y="1361276"/>
                    <a:pt x="5061743" y="1380464"/>
                    <a:pt x="5063486" y="1399651"/>
                  </a:cubicBezTo>
                  <a:cubicBezTo>
                    <a:pt x="5065318" y="1418591"/>
                    <a:pt x="5066625" y="1438437"/>
                    <a:pt x="5067846" y="1458284"/>
                  </a:cubicBezTo>
                  <a:cubicBezTo>
                    <a:pt x="5069851" y="1497894"/>
                    <a:pt x="5070461" y="1537751"/>
                    <a:pt x="5069414" y="1577772"/>
                  </a:cubicBezTo>
                  <a:cubicBezTo>
                    <a:pt x="5067060" y="1657734"/>
                    <a:pt x="5057820" y="1738272"/>
                    <a:pt x="5040732" y="1817822"/>
                  </a:cubicBezTo>
                  <a:cubicBezTo>
                    <a:pt x="5023123" y="1897289"/>
                    <a:pt x="4997578" y="1975686"/>
                    <a:pt x="4964102" y="2050871"/>
                  </a:cubicBezTo>
                  <a:cubicBezTo>
                    <a:pt x="4897409" y="2201736"/>
                    <a:pt x="4799942" y="2338271"/>
                    <a:pt x="4689486" y="2458008"/>
                  </a:cubicBezTo>
                  <a:cubicBezTo>
                    <a:pt x="4579116" y="2578485"/>
                    <a:pt x="4456716" y="2684139"/>
                    <a:pt x="4333792" y="2784606"/>
                  </a:cubicBezTo>
                  <a:cubicBezTo>
                    <a:pt x="4210520" y="2884908"/>
                    <a:pt x="4085853" y="2979775"/>
                    <a:pt x="3965197" y="3076041"/>
                  </a:cubicBezTo>
                  <a:lnTo>
                    <a:pt x="3873745" y="3149167"/>
                  </a:lnTo>
                  <a:cubicBezTo>
                    <a:pt x="3842621" y="3173790"/>
                    <a:pt x="3811325" y="3198413"/>
                    <a:pt x="3779416" y="3222705"/>
                  </a:cubicBezTo>
                  <a:cubicBezTo>
                    <a:pt x="3715863" y="3271374"/>
                    <a:pt x="3650652" y="3319055"/>
                    <a:pt x="3582739" y="3364594"/>
                  </a:cubicBezTo>
                  <a:cubicBezTo>
                    <a:pt x="3514913" y="3410051"/>
                    <a:pt x="3445170" y="3454190"/>
                    <a:pt x="3371851" y="3494377"/>
                  </a:cubicBezTo>
                  <a:cubicBezTo>
                    <a:pt x="3298533" y="3534481"/>
                    <a:pt x="3222687" y="3571703"/>
                    <a:pt x="3143615" y="3603819"/>
                  </a:cubicBezTo>
                  <a:cubicBezTo>
                    <a:pt x="2985994" y="3668876"/>
                    <a:pt x="2815732" y="3712356"/>
                    <a:pt x="2643552" y="3730555"/>
                  </a:cubicBezTo>
                  <a:cubicBezTo>
                    <a:pt x="2600484" y="3734838"/>
                    <a:pt x="2557331" y="3738297"/>
                    <a:pt x="2514264" y="3739696"/>
                  </a:cubicBezTo>
                  <a:lnTo>
                    <a:pt x="2481920" y="3740849"/>
                  </a:lnTo>
                  <a:lnTo>
                    <a:pt x="2449664" y="3741014"/>
                  </a:lnTo>
                  <a:cubicBezTo>
                    <a:pt x="2427869" y="3741343"/>
                    <a:pt x="2407207" y="3740685"/>
                    <a:pt x="2386284" y="3740273"/>
                  </a:cubicBezTo>
                  <a:cubicBezTo>
                    <a:pt x="2344525" y="3739779"/>
                    <a:pt x="2302505" y="3737391"/>
                    <a:pt x="2260658" y="3735331"/>
                  </a:cubicBezTo>
                  <a:cubicBezTo>
                    <a:pt x="2218725" y="3732038"/>
                    <a:pt x="2176791" y="3728991"/>
                    <a:pt x="2134945" y="3723967"/>
                  </a:cubicBezTo>
                  <a:cubicBezTo>
                    <a:pt x="2051165" y="3714497"/>
                    <a:pt x="1967473" y="3701568"/>
                    <a:pt x="1884564" y="3683451"/>
                  </a:cubicBezTo>
                  <a:cubicBezTo>
                    <a:pt x="1801657" y="3665335"/>
                    <a:pt x="1719708" y="3642029"/>
                    <a:pt x="1639764" y="3613537"/>
                  </a:cubicBezTo>
                  <a:cubicBezTo>
                    <a:pt x="1559820" y="3584961"/>
                    <a:pt x="1481969" y="3550869"/>
                    <a:pt x="1407081" y="3512164"/>
                  </a:cubicBezTo>
                  <a:cubicBezTo>
                    <a:pt x="1332455" y="3472884"/>
                    <a:pt x="1260794" y="3428992"/>
                    <a:pt x="1193491" y="3380240"/>
                  </a:cubicBezTo>
                  <a:cubicBezTo>
                    <a:pt x="1058362" y="3283233"/>
                    <a:pt x="939973" y="3169508"/>
                    <a:pt x="836141" y="3047878"/>
                  </a:cubicBezTo>
                  <a:cubicBezTo>
                    <a:pt x="784444" y="2986774"/>
                    <a:pt x="736321" y="2923695"/>
                    <a:pt x="690812" y="2859461"/>
                  </a:cubicBezTo>
                  <a:cubicBezTo>
                    <a:pt x="645217" y="2795229"/>
                    <a:pt x="602674" y="2729596"/>
                    <a:pt x="562397" y="2662976"/>
                  </a:cubicBezTo>
                  <a:cubicBezTo>
                    <a:pt x="541823" y="2629295"/>
                    <a:pt x="522992" y="2597755"/>
                    <a:pt x="502504" y="2565474"/>
                  </a:cubicBezTo>
                  <a:cubicBezTo>
                    <a:pt x="482192" y="2533440"/>
                    <a:pt x="461530" y="2501406"/>
                    <a:pt x="440258" y="2469619"/>
                  </a:cubicBezTo>
                  <a:lnTo>
                    <a:pt x="310360" y="2278732"/>
                  </a:lnTo>
                  <a:cubicBezTo>
                    <a:pt x="288826" y="2246616"/>
                    <a:pt x="267555" y="2214335"/>
                    <a:pt x="246806" y="2181642"/>
                  </a:cubicBezTo>
                  <a:cubicBezTo>
                    <a:pt x="226057" y="2148949"/>
                    <a:pt x="205483" y="2116174"/>
                    <a:pt x="186303" y="2082411"/>
                  </a:cubicBezTo>
                  <a:cubicBezTo>
                    <a:pt x="147857" y="2015213"/>
                    <a:pt x="112550" y="1946041"/>
                    <a:pt x="84390" y="1874231"/>
                  </a:cubicBezTo>
                  <a:cubicBezTo>
                    <a:pt x="55708" y="1802669"/>
                    <a:pt x="34436" y="1728473"/>
                    <a:pt x="20139" y="1653288"/>
                  </a:cubicBezTo>
                  <a:cubicBezTo>
                    <a:pt x="6452" y="1578103"/>
                    <a:pt x="0" y="1501764"/>
                    <a:pt x="0" y="1425590"/>
                  </a:cubicBezTo>
                  <a:cubicBezTo>
                    <a:pt x="1133" y="1121885"/>
                    <a:pt x="63293" y="819004"/>
                    <a:pt x="179939" y="533498"/>
                  </a:cubicBezTo>
                  <a:cubicBezTo>
                    <a:pt x="209232" y="462183"/>
                    <a:pt x="240965" y="391527"/>
                    <a:pt x="276709" y="322519"/>
                  </a:cubicBezTo>
                  <a:cubicBezTo>
                    <a:pt x="311930" y="253262"/>
                    <a:pt x="350725" y="185489"/>
                    <a:pt x="392571" y="11928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8E67742-7BE5-458C-BC8D-9EE8557636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2838" y="1"/>
              <a:ext cx="4960548" cy="3526297"/>
            </a:xfrm>
            <a:custGeom>
              <a:avLst/>
              <a:gdLst>
                <a:gd name="connsiteX0" fmla="*/ 542883 w 4960548"/>
                <a:gd name="connsiteY0" fmla="*/ 0 h 3526297"/>
                <a:gd name="connsiteX1" fmla="*/ 826658 w 4960548"/>
                <a:gd name="connsiteY1" fmla="*/ 0 h 3526297"/>
                <a:gd name="connsiteX2" fmla="*/ 730698 w 4960548"/>
                <a:gd name="connsiteY2" fmla="*/ 89329 h 3526297"/>
                <a:gd name="connsiteX3" fmla="*/ 590295 w 4960548"/>
                <a:gd name="connsiteY3" fmla="*/ 244485 h 3526297"/>
                <a:gd name="connsiteX4" fmla="*/ 357524 w 4960548"/>
                <a:gd name="connsiteY4" fmla="*/ 587307 h 3526297"/>
                <a:gd name="connsiteX5" fmla="*/ 199554 w 4960548"/>
                <a:gd name="connsiteY5" fmla="*/ 966280 h 3526297"/>
                <a:gd name="connsiteX6" fmla="*/ 142104 w 4960548"/>
                <a:gd name="connsiteY6" fmla="*/ 1370286 h 3526297"/>
                <a:gd name="connsiteX7" fmla="*/ 166339 w 4960548"/>
                <a:gd name="connsiteY7" fmla="*/ 1568090 h 3526297"/>
                <a:gd name="connsiteX8" fmla="*/ 237914 w 4960548"/>
                <a:gd name="connsiteY8" fmla="*/ 1753129 h 3526297"/>
                <a:gd name="connsiteX9" fmla="*/ 287868 w 4960548"/>
                <a:gd name="connsiteY9" fmla="*/ 1840255 h 3526297"/>
                <a:gd name="connsiteX10" fmla="*/ 345232 w 4960548"/>
                <a:gd name="connsiteY10" fmla="*/ 1924581 h 3526297"/>
                <a:gd name="connsiteX11" fmla="*/ 477745 w 4960548"/>
                <a:gd name="connsiteY11" fmla="*/ 2087551 h 3526297"/>
                <a:gd name="connsiteX12" fmla="*/ 621156 w 4960548"/>
                <a:gd name="connsiteY12" fmla="*/ 2251756 h 3526297"/>
                <a:gd name="connsiteX13" fmla="*/ 692469 w 4960548"/>
                <a:gd name="connsiteY13" fmla="*/ 2337482 h 3526297"/>
                <a:gd name="connsiteX14" fmla="*/ 726731 w 4960548"/>
                <a:gd name="connsiteY14" fmla="*/ 2379562 h 3526297"/>
                <a:gd name="connsiteX15" fmla="*/ 760295 w 4960548"/>
                <a:gd name="connsiteY15" fmla="*/ 2419831 h 3526297"/>
                <a:gd name="connsiteX16" fmla="*/ 1048685 w 4960548"/>
                <a:gd name="connsiteY16" fmla="*/ 2717443 h 3526297"/>
                <a:gd name="connsiteX17" fmla="*/ 1202035 w 4960548"/>
                <a:gd name="connsiteY17" fmla="*/ 2851344 h 3526297"/>
                <a:gd name="connsiteX18" fmla="*/ 1362620 w 4960548"/>
                <a:gd name="connsiteY18" fmla="*/ 2974785 h 3526297"/>
                <a:gd name="connsiteX19" fmla="*/ 1721364 w 4960548"/>
                <a:gd name="connsiteY19" fmla="*/ 3170036 h 3526297"/>
                <a:gd name="connsiteX20" fmla="*/ 1922052 w 4960548"/>
                <a:gd name="connsiteY20" fmla="*/ 3225210 h 3526297"/>
                <a:gd name="connsiteX21" fmla="*/ 1973488 w 4960548"/>
                <a:gd name="connsiteY21" fmla="*/ 3234928 h 3526297"/>
                <a:gd name="connsiteX22" fmla="*/ 2025360 w 4960548"/>
                <a:gd name="connsiteY22" fmla="*/ 3243080 h 3526297"/>
                <a:gd name="connsiteX23" fmla="*/ 2130063 w 4960548"/>
                <a:gd name="connsiteY23" fmla="*/ 3254774 h 3526297"/>
                <a:gd name="connsiteX24" fmla="*/ 2182719 w 4960548"/>
                <a:gd name="connsiteY24" fmla="*/ 3258562 h 3526297"/>
                <a:gd name="connsiteX25" fmla="*/ 2235551 w 4960548"/>
                <a:gd name="connsiteY25" fmla="*/ 3261197 h 3526297"/>
                <a:gd name="connsiteX26" fmla="*/ 2288556 w 4960548"/>
                <a:gd name="connsiteY26" fmla="*/ 3262350 h 3526297"/>
                <a:gd name="connsiteX27" fmla="*/ 2341648 w 4960548"/>
                <a:gd name="connsiteY27" fmla="*/ 3262103 h 3526297"/>
                <a:gd name="connsiteX28" fmla="*/ 2368238 w 4960548"/>
                <a:gd name="connsiteY28" fmla="*/ 3261856 h 3526297"/>
                <a:gd name="connsiteX29" fmla="*/ 2393869 w 4960548"/>
                <a:gd name="connsiteY29" fmla="*/ 3260785 h 3526297"/>
                <a:gd name="connsiteX30" fmla="*/ 2419413 w 4960548"/>
                <a:gd name="connsiteY30" fmla="*/ 3259550 h 3526297"/>
                <a:gd name="connsiteX31" fmla="*/ 2444869 w 4960548"/>
                <a:gd name="connsiteY31" fmla="*/ 3257574 h 3526297"/>
                <a:gd name="connsiteX32" fmla="*/ 2545824 w 4960548"/>
                <a:gd name="connsiteY32" fmla="*/ 3245798 h 3526297"/>
                <a:gd name="connsiteX33" fmla="*/ 2930373 w 4960548"/>
                <a:gd name="connsiteY33" fmla="*/ 3126555 h 3526297"/>
                <a:gd name="connsiteX34" fmla="*/ 3285631 w 4960548"/>
                <a:gd name="connsiteY34" fmla="*/ 2917552 h 3526297"/>
                <a:gd name="connsiteX35" fmla="*/ 3371764 w 4960548"/>
                <a:gd name="connsiteY35" fmla="*/ 2856120 h 3526297"/>
                <a:gd name="connsiteX36" fmla="*/ 3457898 w 4960548"/>
                <a:gd name="connsiteY36" fmla="*/ 2792628 h 3526297"/>
                <a:gd name="connsiteX37" fmla="*/ 3632344 w 4960548"/>
                <a:gd name="connsiteY37" fmla="*/ 2660869 h 3526297"/>
                <a:gd name="connsiteX38" fmla="*/ 3990915 w 4960548"/>
                <a:gd name="connsiteY38" fmla="*/ 2405832 h 3526297"/>
                <a:gd name="connsiteX39" fmla="*/ 4324988 w 4960548"/>
                <a:gd name="connsiteY39" fmla="*/ 2152196 h 3526297"/>
                <a:gd name="connsiteX40" fmla="*/ 4592106 w 4960548"/>
                <a:gd name="connsiteY40" fmla="*/ 1861501 h 3526297"/>
                <a:gd name="connsiteX41" fmla="*/ 4683122 w 4960548"/>
                <a:gd name="connsiteY41" fmla="*/ 1692521 h 3526297"/>
                <a:gd name="connsiteX42" fmla="*/ 4738568 w 4960548"/>
                <a:gd name="connsiteY42" fmla="*/ 1507893 h 3526297"/>
                <a:gd name="connsiteX43" fmla="*/ 4753912 w 4960548"/>
                <a:gd name="connsiteY43" fmla="*/ 1411050 h 3526297"/>
                <a:gd name="connsiteX44" fmla="*/ 4756440 w 4960548"/>
                <a:gd name="connsiteY44" fmla="*/ 1386509 h 3526297"/>
                <a:gd name="connsiteX45" fmla="*/ 4758358 w 4960548"/>
                <a:gd name="connsiteY45" fmla="*/ 1361475 h 3526297"/>
                <a:gd name="connsiteX46" fmla="*/ 4761148 w 4960548"/>
                <a:gd name="connsiteY46" fmla="*/ 1309759 h 3526297"/>
                <a:gd name="connsiteX47" fmla="*/ 4756354 w 4960548"/>
                <a:gd name="connsiteY47" fmla="*/ 1102980 h 3526297"/>
                <a:gd name="connsiteX48" fmla="*/ 4725578 w 4960548"/>
                <a:gd name="connsiteY48" fmla="*/ 898753 h 3526297"/>
                <a:gd name="connsiteX49" fmla="*/ 4673358 w 4960548"/>
                <a:gd name="connsiteY49" fmla="*/ 699384 h 3526297"/>
                <a:gd name="connsiteX50" fmla="*/ 4538491 w 4960548"/>
                <a:gd name="connsiteY50" fmla="*/ 312754 h 3526297"/>
                <a:gd name="connsiteX51" fmla="*/ 4446604 w 4960548"/>
                <a:gd name="connsiteY51" fmla="*/ 129196 h 3526297"/>
                <a:gd name="connsiteX52" fmla="*/ 4419840 w 4960548"/>
                <a:gd name="connsiteY52" fmla="*/ 85222 h 3526297"/>
                <a:gd name="connsiteX53" fmla="*/ 4391680 w 4960548"/>
                <a:gd name="connsiteY53" fmla="*/ 42071 h 3526297"/>
                <a:gd name="connsiteX54" fmla="*/ 4361930 w 4960548"/>
                <a:gd name="connsiteY54" fmla="*/ 0 h 3526297"/>
                <a:gd name="connsiteX55" fmla="*/ 4588871 w 4960548"/>
                <a:gd name="connsiteY55" fmla="*/ 0 h 3526297"/>
                <a:gd name="connsiteX56" fmla="*/ 4613640 w 4960548"/>
                <a:gd name="connsiteY56" fmla="*/ 38859 h 3526297"/>
                <a:gd name="connsiteX57" fmla="*/ 4724445 w 4960548"/>
                <a:gd name="connsiteY57" fmla="*/ 234687 h 3526297"/>
                <a:gd name="connsiteX58" fmla="*/ 4876138 w 4960548"/>
                <a:gd name="connsiteY58" fmla="*/ 653022 h 3526297"/>
                <a:gd name="connsiteX59" fmla="*/ 4911707 w 4960548"/>
                <a:gd name="connsiteY59" fmla="*/ 870671 h 3526297"/>
                <a:gd name="connsiteX60" fmla="*/ 4934810 w 4960548"/>
                <a:gd name="connsiteY60" fmla="*/ 1088487 h 3526297"/>
                <a:gd name="connsiteX61" fmla="*/ 4953206 w 4960548"/>
                <a:gd name="connsiteY61" fmla="*/ 1306301 h 3526297"/>
                <a:gd name="connsiteX62" fmla="*/ 4956954 w 4960548"/>
                <a:gd name="connsiteY62" fmla="*/ 1360899 h 3526297"/>
                <a:gd name="connsiteX63" fmla="*/ 4958610 w 4960548"/>
                <a:gd name="connsiteY63" fmla="*/ 1388980 h 3526297"/>
                <a:gd name="connsiteX64" fmla="*/ 4959830 w 4960548"/>
                <a:gd name="connsiteY64" fmla="*/ 1417555 h 3526297"/>
                <a:gd name="connsiteX65" fmla="*/ 4958174 w 4960548"/>
                <a:gd name="connsiteY65" fmla="*/ 1532680 h 3526297"/>
                <a:gd name="connsiteX66" fmla="*/ 4834030 w 4960548"/>
                <a:gd name="connsiteY66" fmla="*/ 1984861 h 3526297"/>
                <a:gd name="connsiteX67" fmla="*/ 4558106 w 4960548"/>
                <a:gd name="connsiteY67" fmla="*/ 2368857 h 3526297"/>
                <a:gd name="connsiteX68" fmla="*/ 4389936 w 4960548"/>
                <a:gd name="connsiteY68" fmla="*/ 2528945 h 3526297"/>
                <a:gd name="connsiteX69" fmla="*/ 4214618 w 4960548"/>
                <a:gd name="connsiteY69" fmla="*/ 2674457 h 3526297"/>
                <a:gd name="connsiteX70" fmla="*/ 3858489 w 4960548"/>
                <a:gd name="connsiteY70" fmla="*/ 2936658 h 3526297"/>
                <a:gd name="connsiteX71" fmla="*/ 3768868 w 4960548"/>
                <a:gd name="connsiteY71" fmla="*/ 3000643 h 3526297"/>
                <a:gd name="connsiteX72" fmla="*/ 3676806 w 4960548"/>
                <a:gd name="connsiteY72" fmla="*/ 3065040 h 3526297"/>
                <a:gd name="connsiteX73" fmla="*/ 3582477 w 4960548"/>
                <a:gd name="connsiteY73" fmla="*/ 3128614 h 3526297"/>
                <a:gd name="connsiteX74" fmla="*/ 3485185 w 4960548"/>
                <a:gd name="connsiteY74" fmla="*/ 3190377 h 3526297"/>
                <a:gd name="connsiteX75" fmla="*/ 3280923 w 4960548"/>
                <a:gd name="connsiteY75" fmla="*/ 3306325 h 3526297"/>
                <a:gd name="connsiteX76" fmla="*/ 3061230 w 4960548"/>
                <a:gd name="connsiteY76" fmla="*/ 3404897 h 3526297"/>
                <a:gd name="connsiteX77" fmla="*/ 2583137 w 4960548"/>
                <a:gd name="connsiteY77" fmla="*/ 3518292 h 3526297"/>
                <a:gd name="connsiteX78" fmla="*/ 2460038 w 4960548"/>
                <a:gd name="connsiteY78" fmla="*/ 3525622 h 3526297"/>
                <a:gd name="connsiteX79" fmla="*/ 2429264 w 4960548"/>
                <a:gd name="connsiteY79" fmla="*/ 3526280 h 3526297"/>
                <a:gd name="connsiteX80" fmla="*/ 2398576 w 4960548"/>
                <a:gd name="connsiteY80" fmla="*/ 3526116 h 3526297"/>
                <a:gd name="connsiteX81" fmla="*/ 2367977 w 4960548"/>
                <a:gd name="connsiteY81" fmla="*/ 3525786 h 3526297"/>
                <a:gd name="connsiteX82" fmla="*/ 2338249 w 4960548"/>
                <a:gd name="connsiteY82" fmla="*/ 3524716 h 3526297"/>
                <a:gd name="connsiteX83" fmla="*/ 2100770 w 4960548"/>
                <a:gd name="connsiteY83" fmla="*/ 3506845 h 3526297"/>
                <a:gd name="connsiteX84" fmla="*/ 1864776 w 4960548"/>
                <a:gd name="connsiteY84" fmla="*/ 3467483 h 3526297"/>
                <a:gd name="connsiteX85" fmla="*/ 1632964 w 4960548"/>
                <a:gd name="connsiteY85" fmla="*/ 3405803 h 3526297"/>
                <a:gd name="connsiteX86" fmla="*/ 1189219 w 4960548"/>
                <a:gd name="connsiteY86" fmla="*/ 3220352 h 3526297"/>
                <a:gd name="connsiteX87" fmla="*/ 815305 w 4960548"/>
                <a:gd name="connsiteY87" fmla="*/ 2931634 h 3526297"/>
                <a:gd name="connsiteX88" fmla="*/ 663699 w 4960548"/>
                <a:gd name="connsiteY88" fmla="*/ 2757877 h 3526297"/>
                <a:gd name="connsiteX89" fmla="*/ 531274 w 4960548"/>
                <a:gd name="connsiteY89" fmla="*/ 2573907 h 3526297"/>
                <a:gd name="connsiteX90" fmla="*/ 500325 w 4960548"/>
                <a:gd name="connsiteY90" fmla="*/ 2527051 h 3526297"/>
                <a:gd name="connsiteX91" fmla="*/ 470771 w 4960548"/>
                <a:gd name="connsiteY91" fmla="*/ 2481594 h 3526297"/>
                <a:gd name="connsiteX92" fmla="*/ 412448 w 4960548"/>
                <a:gd name="connsiteY92" fmla="*/ 2393479 h 3526297"/>
                <a:gd name="connsiteX93" fmla="*/ 291616 w 4960548"/>
                <a:gd name="connsiteY93" fmla="*/ 2213464 h 3526297"/>
                <a:gd name="connsiteX94" fmla="*/ 173662 w 4960548"/>
                <a:gd name="connsiteY94" fmla="*/ 2023154 h 3526297"/>
                <a:gd name="connsiteX95" fmla="*/ 120483 w 4960548"/>
                <a:gd name="connsiteY95" fmla="*/ 1922276 h 3526297"/>
                <a:gd name="connsiteX96" fmla="*/ 75324 w 4960548"/>
                <a:gd name="connsiteY96" fmla="*/ 1816703 h 3526297"/>
                <a:gd name="connsiteX97" fmla="*/ 40713 w 4960548"/>
                <a:gd name="connsiteY97" fmla="*/ 1707179 h 3526297"/>
                <a:gd name="connsiteX98" fmla="*/ 27811 w 4960548"/>
                <a:gd name="connsiteY98" fmla="*/ 1651346 h 3526297"/>
                <a:gd name="connsiteX99" fmla="*/ 22144 w 4960548"/>
                <a:gd name="connsiteY99" fmla="*/ 1623346 h 3526297"/>
                <a:gd name="connsiteX100" fmla="*/ 17436 w 4960548"/>
                <a:gd name="connsiteY100" fmla="*/ 1595265 h 3526297"/>
                <a:gd name="connsiteX101" fmla="*/ 0 w 4960548"/>
                <a:gd name="connsiteY101" fmla="*/ 1370286 h 3526297"/>
                <a:gd name="connsiteX102" fmla="*/ 48385 w 4960548"/>
                <a:gd name="connsiteY102" fmla="*/ 931939 h 3526297"/>
                <a:gd name="connsiteX103" fmla="*/ 193801 w 4960548"/>
                <a:gd name="connsiteY103" fmla="*/ 511957 h 3526297"/>
                <a:gd name="connsiteX104" fmla="*/ 431660 w 4960548"/>
                <a:gd name="connsiteY104" fmla="*/ 131379 h 352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60548" h="3526297">
                  <a:moveTo>
                    <a:pt x="542883" y="0"/>
                  </a:moveTo>
                  <a:lnTo>
                    <a:pt x="826658" y="0"/>
                  </a:lnTo>
                  <a:lnTo>
                    <a:pt x="730698" y="89329"/>
                  </a:lnTo>
                  <a:cubicBezTo>
                    <a:pt x="681528" y="139120"/>
                    <a:pt x="634626" y="190876"/>
                    <a:pt x="590295" y="244485"/>
                  </a:cubicBezTo>
                  <a:cubicBezTo>
                    <a:pt x="501458" y="351540"/>
                    <a:pt x="423083" y="466336"/>
                    <a:pt x="357524" y="587307"/>
                  </a:cubicBezTo>
                  <a:cubicBezTo>
                    <a:pt x="291965" y="708196"/>
                    <a:pt x="237391" y="834767"/>
                    <a:pt x="199554" y="966280"/>
                  </a:cubicBezTo>
                  <a:cubicBezTo>
                    <a:pt x="161632" y="1097463"/>
                    <a:pt x="142016" y="1233833"/>
                    <a:pt x="142104" y="1370286"/>
                  </a:cubicBezTo>
                  <a:cubicBezTo>
                    <a:pt x="142888" y="1437319"/>
                    <a:pt x="149862" y="1503858"/>
                    <a:pt x="166339" y="1568090"/>
                  </a:cubicBezTo>
                  <a:cubicBezTo>
                    <a:pt x="182555" y="1632405"/>
                    <a:pt x="207750" y="1693921"/>
                    <a:pt x="237914" y="1753129"/>
                  </a:cubicBezTo>
                  <a:cubicBezTo>
                    <a:pt x="253170" y="1782693"/>
                    <a:pt x="270084" y="1811680"/>
                    <a:pt x="287868" y="1840255"/>
                  </a:cubicBezTo>
                  <a:cubicBezTo>
                    <a:pt x="305914" y="1868748"/>
                    <a:pt x="325181" y="1896830"/>
                    <a:pt x="345232" y="1924581"/>
                  </a:cubicBezTo>
                  <a:cubicBezTo>
                    <a:pt x="385858" y="1979920"/>
                    <a:pt x="431017" y="2033612"/>
                    <a:pt x="477745" y="2087551"/>
                  </a:cubicBezTo>
                  <a:cubicBezTo>
                    <a:pt x="524474" y="2141573"/>
                    <a:pt x="573294" y="2195594"/>
                    <a:pt x="621156" y="2251756"/>
                  </a:cubicBezTo>
                  <a:cubicBezTo>
                    <a:pt x="645130" y="2279755"/>
                    <a:pt x="668843" y="2308412"/>
                    <a:pt x="692469" y="2337482"/>
                  </a:cubicBezTo>
                  <a:lnTo>
                    <a:pt x="726731" y="2379562"/>
                  </a:lnTo>
                  <a:cubicBezTo>
                    <a:pt x="737977" y="2392986"/>
                    <a:pt x="748700" y="2406738"/>
                    <a:pt x="760295" y="2419831"/>
                  </a:cubicBezTo>
                  <a:cubicBezTo>
                    <a:pt x="850788" y="2526392"/>
                    <a:pt x="948952" y="2624470"/>
                    <a:pt x="1048685" y="2717443"/>
                  </a:cubicBezTo>
                  <a:cubicBezTo>
                    <a:pt x="1098814" y="2763724"/>
                    <a:pt x="1149814" y="2808439"/>
                    <a:pt x="1202035" y="2851344"/>
                  </a:cubicBezTo>
                  <a:cubicBezTo>
                    <a:pt x="1254256" y="2894248"/>
                    <a:pt x="1307435" y="2935752"/>
                    <a:pt x="1362620" y="2974785"/>
                  </a:cubicBezTo>
                  <a:cubicBezTo>
                    <a:pt x="1472554" y="3053017"/>
                    <a:pt x="1591118" y="3122932"/>
                    <a:pt x="1721364" y="3170036"/>
                  </a:cubicBezTo>
                  <a:cubicBezTo>
                    <a:pt x="1786314" y="3193588"/>
                    <a:pt x="1853617" y="3211622"/>
                    <a:pt x="1922052" y="3225210"/>
                  </a:cubicBezTo>
                  <a:cubicBezTo>
                    <a:pt x="1939227" y="3228422"/>
                    <a:pt x="1956227" y="3232128"/>
                    <a:pt x="1973488" y="3234928"/>
                  </a:cubicBezTo>
                  <a:lnTo>
                    <a:pt x="2025360" y="3243080"/>
                  </a:lnTo>
                  <a:cubicBezTo>
                    <a:pt x="2060145" y="3247445"/>
                    <a:pt x="2094930" y="3252056"/>
                    <a:pt x="2130063" y="3254774"/>
                  </a:cubicBezTo>
                  <a:cubicBezTo>
                    <a:pt x="2147587" y="3256338"/>
                    <a:pt x="2165109" y="3257821"/>
                    <a:pt x="2182719" y="3258562"/>
                  </a:cubicBezTo>
                  <a:cubicBezTo>
                    <a:pt x="2200330" y="3259385"/>
                    <a:pt x="2217853" y="3260703"/>
                    <a:pt x="2235551" y="3261197"/>
                  </a:cubicBezTo>
                  <a:lnTo>
                    <a:pt x="2288556" y="3262350"/>
                  </a:lnTo>
                  <a:cubicBezTo>
                    <a:pt x="2306166" y="3262761"/>
                    <a:pt x="2323951" y="3262185"/>
                    <a:pt x="2341648" y="3262103"/>
                  </a:cubicBezTo>
                  <a:lnTo>
                    <a:pt x="2368238" y="3261856"/>
                  </a:lnTo>
                  <a:cubicBezTo>
                    <a:pt x="2376869" y="3261609"/>
                    <a:pt x="2385325" y="3261115"/>
                    <a:pt x="2393869" y="3260785"/>
                  </a:cubicBezTo>
                  <a:cubicBezTo>
                    <a:pt x="2402412" y="3260373"/>
                    <a:pt x="2410956" y="3260127"/>
                    <a:pt x="2419413" y="3259550"/>
                  </a:cubicBezTo>
                  <a:lnTo>
                    <a:pt x="2444869" y="3257574"/>
                  </a:lnTo>
                  <a:cubicBezTo>
                    <a:pt x="2478782" y="3255021"/>
                    <a:pt x="2512434" y="3250739"/>
                    <a:pt x="2545824" y="3245798"/>
                  </a:cubicBezTo>
                  <a:cubicBezTo>
                    <a:pt x="2679470" y="3224881"/>
                    <a:pt x="2807973" y="3183954"/>
                    <a:pt x="2930373" y="3126555"/>
                  </a:cubicBezTo>
                  <a:cubicBezTo>
                    <a:pt x="3053210" y="3069817"/>
                    <a:pt x="3170118" y="2997184"/>
                    <a:pt x="3285631" y="2917552"/>
                  </a:cubicBezTo>
                  <a:cubicBezTo>
                    <a:pt x="3314487" y="2897706"/>
                    <a:pt x="3343169" y="2876954"/>
                    <a:pt x="3371764" y="2856120"/>
                  </a:cubicBezTo>
                  <a:cubicBezTo>
                    <a:pt x="3400534" y="2835285"/>
                    <a:pt x="3429216" y="2814121"/>
                    <a:pt x="3457898" y="2792628"/>
                  </a:cubicBezTo>
                  <a:lnTo>
                    <a:pt x="3632344" y="2660869"/>
                  </a:lnTo>
                  <a:cubicBezTo>
                    <a:pt x="3752043" y="2571190"/>
                    <a:pt x="3872873" y="2487687"/>
                    <a:pt x="3990915" y="2405832"/>
                  </a:cubicBezTo>
                  <a:cubicBezTo>
                    <a:pt x="4108869" y="2323976"/>
                    <a:pt x="4222378" y="2241297"/>
                    <a:pt x="4324988" y="2152196"/>
                  </a:cubicBezTo>
                  <a:cubicBezTo>
                    <a:pt x="4427598" y="2063258"/>
                    <a:pt x="4520270" y="1968474"/>
                    <a:pt x="4592106" y="1861501"/>
                  </a:cubicBezTo>
                  <a:cubicBezTo>
                    <a:pt x="4628024" y="1808057"/>
                    <a:pt x="4658712" y="1751730"/>
                    <a:pt x="4683122" y="1692521"/>
                  </a:cubicBezTo>
                  <a:cubicBezTo>
                    <a:pt x="4707706" y="1633393"/>
                    <a:pt x="4725404" y="1571467"/>
                    <a:pt x="4738568" y="1507893"/>
                  </a:cubicBezTo>
                  <a:cubicBezTo>
                    <a:pt x="4745106" y="1476106"/>
                    <a:pt x="4750338" y="1443742"/>
                    <a:pt x="4753912" y="1411050"/>
                  </a:cubicBezTo>
                  <a:cubicBezTo>
                    <a:pt x="4754958" y="1402897"/>
                    <a:pt x="4755656" y="1394662"/>
                    <a:pt x="4756440" y="1386509"/>
                  </a:cubicBezTo>
                  <a:cubicBezTo>
                    <a:pt x="4757138" y="1378274"/>
                    <a:pt x="4758010" y="1370204"/>
                    <a:pt x="4758358" y="1361475"/>
                  </a:cubicBezTo>
                  <a:lnTo>
                    <a:pt x="4761148" y="1309759"/>
                  </a:lnTo>
                  <a:cubicBezTo>
                    <a:pt x="4763676" y="1240751"/>
                    <a:pt x="4762106" y="1171659"/>
                    <a:pt x="4756354" y="1102980"/>
                  </a:cubicBezTo>
                  <a:cubicBezTo>
                    <a:pt x="4750774" y="1034218"/>
                    <a:pt x="4740050" y="966033"/>
                    <a:pt x="4725578" y="898753"/>
                  </a:cubicBezTo>
                  <a:cubicBezTo>
                    <a:pt x="4710932" y="831473"/>
                    <a:pt x="4692624" y="765100"/>
                    <a:pt x="4673358" y="699384"/>
                  </a:cubicBezTo>
                  <a:cubicBezTo>
                    <a:pt x="4634912" y="568037"/>
                    <a:pt x="4592456" y="438419"/>
                    <a:pt x="4538491" y="312754"/>
                  </a:cubicBezTo>
                  <a:cubicBezTo>
                    <a:pt x="4511464" y="250003"/>
                    <a:pt x="4481301" y="188406"/>
                    <a:pt x="4446604" y="129196"/>
                  </a:cubicBezTo>
                  <a:cubicBezTo>
                    <a:pt x="4438147" y="114291"/>
                    <a:pt x="4428819" y="99798"/>
                    <a:pt x="4419840" y="85222"/>
                  </a:cubicBezTo>
                  <a:cubicBezTo>
                    <a:pt x="4410598" y="70728"/>
                    <a:pt x="4401008" y="56482"/>
                    <a:pt x="4391680" y="42071"/>
                  </a:cubicBezTo>
                  <a:lnTo>
                    <a:pt x="4361930" y="0"/>
                  </a:lnTo>
                  <a:lnTo>
                    <a:pt x="4588871" y="0"/>
                  </a:lnTo>
                  <a:lnTo>
                    <a:pt x="4613640" y="38859"/>
                  </a:lnTo>
                  <a:cubicBezTo>
                    <a:pt x="4653306" y="102762"/>
                    <a:pt x="4690706" y="167901"/>
                    <a:pt x="4724445" y="234687"/>
                  </a:cubicBezTo>
                  <a:cubicBezTo>
                    <a:pt x="4792096" y="368257"/>
                    <a:pt x="4844230" y="508828"/>
                    <a:pt x="4876138" y="653022"/>
                  </a:cubicBezTo>
                  <a:cubicBezTo>
                    <a:pt x="4892005" y="725161"/>
                    <a:pt x="4903077" y="797874"/>
                    <a:pt x="4911707" y="870671"/>
                  </a:cubicBezTo>
                  <a:cubicBezTo>
                    <a:pt x="4920513" y="943386"/>
                    <a:pt x="4927574" y="1016019"/>
                    <a:pt x="4934810" y="1088487"/>
                  </a:cubicBezTo>
                  <a:cubicBezTo>
                    <a:pt x="4941697" y="1161036"/>
                    <a:pt x="4947799" y="1233586"/>
                    <a:pt x="4953206" y="1306301"/>
                  </a:cubicBezTo>
                  <a:lnTo>
                    <a:pt x="4956954" y="1360899"/>
                  </a:lnTo>
                  <a:cubicBezTo>
                    <a:pt x="4957651" y="1369875"/>
                    <a:pt x="4958087" y="1379510"/>
                    <a:pt x="4958610" y="1388980"/>
                  </a:cubicBezTo>
                  <a:cubicBezTo>
                    <a:pt x="4959133" y="1398450"/>
                    <a:pt x="4959656" y="1408003"/>
                    <a:pt x="4959830" y="1417555"/>
                  </a:cubicBezTo>
                  <a:cubicBezTo>
                    <a:pt x="4961138" y="1455683"/>
                    <a:pt x="4960702" y="1494140"/>
                    <a:pt x="4958174" y="1532680"/>
                  </a:cubicBezTo>
                  <a:cubicBezTo>
                    <a:pt x="4948760" y="1686920"/>
                    <a:pt x="4904908" y="1842314"/>
                    <a:pt x="4834030" y="1984861"/>
                  </a:cubicBezTo>
                  <a:cubicBezTo>
                    <a:pt x="4763328" y="2127820"/>
                    <a:pt x="4665860" y="2256121"/>
                    <a:pt x="4558106" y="2368857"/>
                  </a:cubicBezTo>
                  <a:cubicBezTo>
                    <a:pt x="4504230" y="2425432"/>
                    <a:pt x="4447650" y="2478465"/>
                    <a:pt x="4389936" y="2528945"/>
                  </a:cubicBezTo>
                  <a:cubicBezTo>
                    <a:pt x="4332223" y="2579425"/>
                    <a:pt x="4273726" y="2628011"/>
                    <a:pt x="4214618" y="2674457"/>
                  </a:cubicBezTo>
                  <a:cubicBezTo>
                    <a:pt x="4096664" y="2767759"/>
                    <a:pt x="3976094" y="2852826"/>
                    <a:pt x="3858489" y="2936658"/>
                  </a:cubicBezTo>
                  <a:lnTo>
                    <a:pt x="3768868" y="3000643"/>
                  </a:lnTo>
                  <a:cubicBezTo>
                    <a:pt x="3738530" y="3022136"/>
                    <a:pt x="3707929" y="3043794"/>
                    <a:pt x="3676806" y="3065040"/>
                  </a:cubicBezTo>
                  <a:cubicBezTo>
                    <a:pt x="3645770" y="3086369"/>
                    <a:pt x="3614386" y="3107615"/>
                    <a:pt x="3582477" y="3128614"/>
                  </a:cubicBezTo>
                  <a:cubicBezTo>
                    <a:pt x="3550483" y="3149449"/>
                    <a:pt x="3518226" y="3170118"/>
                    <a:pt x="3485185" y="3190377"/>
                  </a:cubicBezTo>
                  <a:cubicBezTo>
                    <a:pt x="3419452" y="3230975"/>
                    <a:pt x="3351625" y="3270338"/>
                    <a:pt x="3280923" y="3306325"/>
                  </a:cubicBezTo>
                  <a:cubicBezTo>
                    <a:pt x="3210307" y="3342476"/>
                    <a:pt x="3137251" y="3376074"/>
                    <a:pt x="3061230" y="3404897"/>
                  </a:cubicBezTo>
                  <a:cubicBezTo>
                    <a:pt x="2909886" y="3463366"/>
                    <a:pt x="2747295" y="3502810"/>
                    <a:pt x="2583137" y="3518292"/>
                  </a:cubicBezTo>
                  <a:cubicBezTo>
                    <a:pt x="2542075" y="3521999"/>
                    <a:pt x="2501013" y="3524798"/>
                    <a:pt x="2460038" y="3525622"/>
                  </a:cubicBezTo>
                  <a:lnTo>
                    <a:pt x="2429264" y="3526280"/>
                  </a:lnTo>
                  <a:cubicBezTo>
                    <a:pt x="2419064" y="3526363"/>
                    <a:pt x="2408777" y="3526116"/>
                    <a:pt x="2398576" y="3526116"/>
                  </a:cubicBezTo>
                  <a:lnTo>
                    <a:pt x="2367977" y="3525786"/>
                  </a:lnTo>
                  <a:lnTo>
                    <a:pt x="2338249" y="3524716"/>
                  </a:lnTo>
                  <a:cubicBezTo>
                    <a:pt x="2259089" y="3522327"/>
                    <a:pt x="2179756" y="3516399"/>
                    <a:pt x="2100770" y="3506845"/>
                  </a:cubicBezTo>
                  <a:cubicBezTo>
                    <a:pt x="2021699" y="3497787"/>
                    <a:pt x="1942801" y="3484776"/>
                    <a:pt x="1864776" y="3467483"/>
                  </a:cubicBezTo>
                  <a:cubicBezTo>
                    <a:pt x="1786836" y="3450025"/>
                    <a:pt x="1709508" y="3429355"/>
                    <a:pt x="1632964" y="3405803"/>
                  </a:cubicBezTo>
                  <a:cubicBezTo>
                    <a:pt x="1480138" y="3358288"/>
                    <a:pt x="1329055" y="3299160"/>
                    <a:pt x="1189219" y="3220352"/>
                  </a:cubicBezTo>
                  <a:cubicBezTo>
                    <a:pt x="1049296" y="3141708"/>
                    <a:pt x="924367" y="3041982"/>
                    <a:pt x="815305" y="2931634"/>
                  </a:cubicBezTo>
                  <a:cubicBezTo>
                    <a:pt x="760469" y="2876542"/>
                    <a:pt x="710603" y="2817909"/>
                    <a:pt x="663699" y="2757877"/>
                  </a:cubicBezTo>
                  <a:cubicBezTo>
                    <a:pt x="617059" y="2697597"/>
                    <a:pt x="572684" y="2636411"/>
                    <a:pt x="531274" y="2573907"/>
                  </a:cubicBezTo>
                  <a:cubicBezTo>
                    <a:pt x="520638" y="2558426"/>
                    <a:pt x="510612" y="2542697"/>
                    <a:pt x="500325" y="2527051"/>
                  </a:cubicBezTo>
                  <a:lnTo>
                    <a:pt x="470771" y="2481594"/>
                  </a:lnTo>
                  <a:cubicBezTo>
                    <a:pt x="451853" y="2452195"/>
                    <a:pt x="432238" y="2423043"/>
                    <a:pt x="412448" y="2393479"/>
                  </a:cubicBezTo>
                  <a:lnTo>
                    <a:pt x="291616" y="2213464"/>
                  </a:lnTo>
                  <a:cubicBezTo>
                    <a:pt x="251078" y="2152113"/>
                    <a:pt x="211062" y="2088951"/>
                    <a:pt x="173662" y="2023154"/>
                  </a:cubicBezTo>
                  <a:cubicBezTo>
                    <a:pt x="155005" y="1990214"/>
                    <a:pt x="136960" y="1956697"/>
                    <a:pt x="120483" y="1922276"/>
                  </a:cubicBezTo>
                  <a:cubicBezTo>
                    <a:pt x="104093" y="1887771"/>
                    <a:pt x="88837" y="1852608"/>
                    <a:pt x="75324" y="1816703"/>
                  </a:cubicBezTo>
                  <a:cubicBezTo>
                    <a:pt x="62072" y="1780717"/>
                    <a:pt x="50303" y="1744235"/>
                    <a:pt x="40713" y="1707179"/>
                  </a:cubicBezTo>
                  <a:cubicBezTo>
                    <a:pt x="36180" y="1688650"/>
                    <a:pt x="31560" y="1670039"/>
                    <a:pt x="27811" y="1651346"/>
                  </a:cubicBezTo>
                  <a:lnTo>
                    <a:pt x="22144" y="1623346"/>
                  </a:lnTo>
                  <a:lnTo>
                    <a:pt x="17436" y="1595265"/>
                  </a:lnTo>
                  <a:cubicBezTo>
                    <a:pt x="5144" y="1520328"/>
                    <a:pt x="0" y="1444978"/>
                    <a:pt x="0" y="1370286"/>
                  </a:cubicBezTo>
                  <a:cubicBezTo>
                    <a:pt x="349" y="1223293"/>
                    <a:pt x="16652" y="1076299"/>
                    <a:pt x="48385" y="931939"/>
                  </a:cubicBezTo>
                  <a:cubicBezTo>
                    <a:pt x="80032" y="787663"/>
                    <a:pt x="128504" y="646187"/>
                    <a:pt x="193801" y="511957"/>
                  </a:cubicBezTo>
                  <a:cubicBezTo>
                    <a:pt x="259404" y="377727"/>
                    <a:pt x="339740" y="250559"/>
                    <a:pt x="431660" y="13137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EB03BE98-6C07-41CD-ACA9-5244A3DA1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213739 w 4934374"/>
                <a:gd name="connsiteY1" fmla="*/ 0 h 3484134"/>
                <a:gd name="connsiteX2" fmla="*/ 1150162 w 4934374"/>
                <a:gd name="connsiteY2" fmla="*/ 47028 h 3484134"/>
                <a:gd name="connsiteX3" fmla="*/ 626038 w 4934374"/>
                <a:gd name="connsiteY3" fmla="*/ 660944 h 3484134"/>
                <a:gd name="connsiteX4" fmla="*/ 435986 w 4934374"/>
                <a:gd name="connsiteY4" fmla="*/ 1375409 h 3484134"/>
                <a:gd name="connsiteX5" fmla="*/ 750530 w 4934374"/>
                <a:gd name="connsiteY5" fmla="*/ 2038817 h 3484134"/>
                <a:gd name="connsiteX6" fmla="*/ 909024 w 4934374"/>
                <a:gd name="connsiteY6" fmla="*/ 2249384 h 3484134"/>
                <a:gd name="connsiteX7" fmla="*/ 2396223 w 4934374"/>
                <a:gd name="connsiteY7" fmla="*/ 3072468 h 3484134"/>
                <a:gd name="connsiteX8" fmla="*/ 3525201 w 4934374"/>
                <a:gd name="connsiteY8" fmla="*/ 2566101 h 3484134"/>
                <a:gd name="connsiteX9" fmla="*/ 3662596 w 4934374"/>
                <a:gd name="connsiteY9" fmla="*/ 2465552 h 3484134"/>
                <a:gd name="connsiteX10" fmla="*/ 4287500 w 4934374"/>
                <a:gd name="connsiteY10" fmla="*/ 1939915 h 3484134"/>
                <a:gd name="connsiteX11" fmla="*/ 4498563 w 4934374"/>
                <a:gd name="connsiteY11" fmla="*/ 1375409 h 3484134"/>
                <a:gd name="connsiteX12" fmla="*/ 4132831 w 4934374"/>
                <a:gd name="connsiteY12" fmla="*/ 134540 h 3484134"/>
                <a:gd name="connsiteX13" fmla="*/ 4025590 w 4934374"/>
                <a:gd name="connsiteY13" fmla="*/ 0 h 3484134"/>
                <a:gd name="connsiteX14" fmla="*/ 4555675 w 4934374"/>
                <a:gd name="connsiteY14" fmla="*/ 0 h 3484134"/>
                <a:gd name="connsiteX15" fmla="*/ 4605933 w 4934374"/>
                <a:gd name="connsiteY15" fmla="*/ 77740 h 3484134"/>
                <a:gd name="connsiteX16" fmla="*/ 4934374 w 4934374"/>
                <a:gd name="connsiteY16" fmla="*/ 1375327 h 3484134"/>
                <a:gd name="connsiteX17" fmla="*/ 3793540 w 4934374"/>
                <a:gd name="connsiteY17" fmla="*/ 2890475 h 3484134"/>
                <a:gd name="connsiteX18" fmla="*/ 2396135 w 4934374"/>
                <a:gd name="connsiteY18" fmla="*/ 3484134 h 3484134"/>
                <a:gd name="connsiteX19" fmla="*/ 548273 w 4934374"/>
                <a:gd name="connsiteY19" fmla="*/ 2480458 h 3484134"/>
                <a:gd name="connsiteX20" fmla="*/ 0 w 4934374"/>
                <a:gd name="connsiteY20" fmla="*/ 1375327 h 3484134"/>
                <a:gd name="connsiteX21" fmla="*/ 512166 w 4934374"/>
                <a:gd name="connsiteY21"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4374" h="3484134">
                  <a:moveTo>
                    <a:pt x="585303" y="0"/>
                  </a:moveTo>
                  <a:lnTo>
                    <a:pt x="1213739" y="0"/>
                  </a:lnTo>
                  <a:lnTo>
                    <a:pt x="1150162" y="47028"/>
                  </a:lnTo>
                  <a:cubicBezTo>
                    <a:pt x="925762" y="228608"/>
                    <a:pt x="749397" y="435224"/>
                    <a:pt x="626038" y="660944"/>
                  </a:cubicBezTo>
                  <a:cubicBezTo>
                    <a:pt x="499976" y="891687"/>
                    <a:pt x="435986" y="1132066"/>
                    <a:pt x="435986" y="1375409"/>
                  </a:cubicBezTo>
                  <a:cubicBezTo>
                    <a:pt x="435986" y="1620481"/>
                    <a:pt x="538074" y="1763604"/>
                    <a:pt x="750530" y="2038817"/>
                  </a:cubicBezTo>
                  <a:cubicBezTo>
                    <a:pt x="801792" y="2105190"/>
                    <a:pt x="854797" y="2173870"/>
                    <a:pt x="909024" y="2249384"/>
                  </a:cubicBezTo>
                  <a:cubicBezTo>
                    <a:pt x="1323389" y="2826326"/>
                    <a:pt x="1768180" y="3072468"/>
                    <a:pt x="2396223" y="3072468"/>
                  </a:cubicBezTo>
                  <a:cubicBezTo>
                    <a:pt x="2808409" y="3072468"/>
                    <a:pt x="3110835" y="2871947"/>
                    <a:pt x="3525201" y="2566101"/>
                  </a:cubicBezTo>
                  <a:cubicBezTo>
                    <a:pt x="3571493" y="2531926"/>
                    <a:pt x="3617786" y="2498162"/>
                    <a:pt x="3662596" y="2465552"/>
                  </a:cubicBezTo>
                  <a:cubicBezTo>
                    <a:pt x="3905479" y="2288583"/>
                    <a:pt x="4134849" y="2121414"/>
                    <a:pt x="4287500" y="1939915"/>
                  </a:cubicBezTo>
                  <a:cubicBezTo>
                    <a:pt x="4433440" y="1766404"/>
                    <a:pt x="4498563" y="1592317"/>
                    <a:pt x="4498563" y="1375409"/>
                  </a:cubicBezTo>
                  <a:cubicBezTo>
                    <a:pt x="4498563" y="899696"/>
                    <a:pt x="4369741" y="465973"/>
                    <a:pt x="4132831" y="134540"/>
                  </a:cubicBezTo>
                  <a:lnTo>
                    <a:pt x="4025590"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13CCE92-2C5E-48BC-9713-FBEEDBAE6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354934 w 4934374"/>
                <a:gd name="connsiteY1" fmla="*/ 0 h 3484134"/>
                <a:gd name="connsiteX2" fmla="*/ 1206830 w 4934374"/>
                <a:gd name="connsiteY2" fmla="*/ 109531 h 3484134"/>
                <a:gd name="connsiteX3" fmla="*/ 703453 w 4934374"/>
                <a:gd name="connsiteY3" fmla="*/ 698660 h 3484134"/>
                <a:gd name="connsiteX4" fmla="*/ 523079 w 4934374"/>
                <a:gd name="connsiteY4" fmla="*/ 1375409 h 3484134"/>
                <a:gd name="connsiteX5" fmla="*/ 820885 w 4934374"/>
                <a:gd name="connsiteY5" fmla="*/ 1990313 h 3484134"/>
                <a:gd name="connsiteX6" fmla="*/ 981122 w 4934374"/>
                <a:gd name="connsiteY6" fmla="*/ 2203186 h 3484134"/>
                <a:gd name="connsiteX7" fmla="*/ 1592426 w 4934374"/>
                <a:gd name="connsiteY7" fmla="*/ 2792645 h 3484134"/>
                <a:gd name="connsiteX8" fmla="*/ 2396135 w 4934374"/>
                <a:gd name="connsiteY8" fmla="*/ 2990119 h 3484134"/>
                <a:gd name="connsiteX9" fmla="*/ 2913112 w 4934374"/>
                <a:gd name="connsiteY9" fmla="*/ 2864371 h 3484134"/>
                <a:gd name="connsiteX10" fmla="*/ 3471411 w 4934374"/>
                <a:gd name="connsiteY10" fmla="*/ 2501292 h 3484134"/>
                <a:gd name="connsiteX11" fmla="*/ 3609242 w 4934374"/>
                <a:gd name="connsiteY11" fmla="*/ 2400414 h 3484134"/>
                <a:gd name="connsiteX12" fmla="*/ 4219151 w 4934374"/>
                <a:gd name="connsiteY12" fmla="*/ 1888693 h 3484134"/>
                <a:gd name="connsiteX13" fmla="*/ 4411296 w 4934374"/>
                <a:gd name="connsiteY13" fmla="*/ 1375409 h 3484134"/>
                <a:gd name="connsiteX14" fmla="*/ 3957874 w 4934374"/>
                <a:gd name="connsiteY14" fmla="*/ 51887 h 3484134"/>
                <a:gd name="connsiteX15" fmla="*/ 3906637 w 4934374"/>
                <a:gd name="connsiteY15" fmla="*/ 0 h 3484134"/>
                <a:gd name="connsiteX16" fmla="*/ 4555675 w 4934374"/>
                <a:gd name="connsiteY16" fmla="*/ 0 h 3484134"/>
                <a:gd name="connsiteX17" fmla="*/ 4605933 w 4934374"/>
                <a:gd name="connsiteY17" fmla="*/ 77740 h 3484134"/>
                <a:gd name="connsiteX18" fmla="*/ 4934374 w 4934374"/>
                <a:gd name="connsiteY18" fmla="*/ 1375327 h 3484134"/>
                <a:gd name="connsiteX19" fmla="*/ 3793540 w 4934374"/>
                <a:gd name="connsiteY19" fmla="*/ 2890475 h 3484134"/>
                <a:gd name="connsiteX20" fmla="*/ 2396135 w 4934374"/>
                <a:gd name="connsiteY20" fmla="*/ 3484134 h 3484134"/>
                <a:gd name="connsiteX21" fmla="*/ 548273 w 4934374"/>
                <a:gd name="connsiteY21" fmla="*/ 2480458 h 3484134"/>
                <a:gd name="connsiteX22" fmla="*/ 0 w 4934374"/>
                <a:gd name="connsiteY22" fmla="*/ 1375327 h 3484134"/>
                <a:gd name="connsiteX23" fmla="*/ 512166 w 4934374"/>
                <a:gd name="connsiteY23"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4374" h="3484134">
                  <a:moveTo>
                    <a:pt x="585303" y="0"/>
                  </a:moveTo>
                  <a:lnTo>
                    <a:pt x="1354934" y="0"/>
                  </a:lnTo>
                  <a:lnTo>
                    <a:pt x="1206830" y="109531"/>
                  </a:lnTo>
                  <a:cubicBezTo>
                    <a:pt x="994024" y="281725"/>
                    <a:pt x="820013" y="485457"/>
                    <a:pt x="703453" y="698660"/>
                  </a:cubicBezTo>
                  <a:cubicBezTo>
                    <a:pt x="583756" y="917627"/>
                    <a:pt x="523079" y="1145324"/>
                    <a:pt x="523079" y="1375409"/>
                  </a:cubicBezTo>
                  <a:cubicBezTo>
                    <a:pt x="523079" y="1595282"/>
                    <a:pt x="614356" y="1722842"/>
                    <a:pt x="820885" y="1990313"/>
                  </a:cubicBezTo>
                  <a:cubicBezTo>
                    <a:pt x="872582" y="2057263"/>
                    <a:pt x="926023" y="2126519"/>
                    <a:pt x="981122" y="2203186"/>
                  </a:cubicBezTo>
                  <a:cubicBezTo>
                    <a:pt x="1175968" y="2474445"/>
                    <a:pt x="1375871" y="2667309"/>
                    <a:pt x="1592426" y="2792645"/>
                  </a:cubicBezTo>
                  <a:cubicBezTo>
                    <a:pt x="1821970" y="2925557"/>
                    <a:pt x="2084904" y="2990119"/>
                    <a:pt x="2396135" y="2990119"/>
                  </a:cubicBezTo>
                  <a:cubicBezTo>
                    <a:pt x="2572762" y="2990119"/>
                    <a:pt x="2737009" y="2950179"/>
                    <a:pt x="2913112" y="2864371"/>
                  </a:cubicBezTo>
                  <a:cubicBezTo>
                    <a:pt x="3093922" y="2776257"/>
                    <a:pt x="3272903" y="2647792"/>
                    <a:pt x="3471411" y="2501292"/>
                  </a:cubicBezTo>
                  <a:cubicBezTo>
                    <a:pt x="3517964" y="2466952"/>
                    <a:pt x="3564344" y="2433106"/>
                    <a:pt x="3609242" y="2400414"/>
                  </a:cubicBezTo>
                  <a:cubicBezTo>
                    <a:pt x="3847766" y="2226574"/>
                    <a:pt x="4073038" y="2062368"/>
                    <a:pt x="4219151" y="1888693"/>
                  </a:cubicBezTo>
                  <a:cubicBezTo>
                    <a:pt x="4353844" y="1728606"/>
                    <a:pt x="4411296" y="1575106"/>
                    <a:pt x="4411296" y="1375409"/>
                  </a:cubicBezTo>
                  <a:cubicBezTo>
                    <a:pt x="4411296" y="851089"/>
                    <a:pt x="4250274" y="381038"/>
                    <a:pt x="3957874" y="51887"/>
                  </a:cubicBezTo>
                  <a:lnTo>
                    <a:pt x="3906637"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5A0064D-8C50-75CD-8744-CCEA67E05DD0}"/>
              </a:ext>
            </a:extLst>
          </p:cNvPr>
          <p:cNvSpPr>
            <a:spLocks noGrp="1"/>
          </p:cNvSpPr>
          <p:nvPr>
            <p:ph type="title"/>
          </p:nvPr>
        </p:nvSpPr>
        <p:spPr>
          <a:xfrm>
            <a:off x="804672" y="802955"/>
            <a:ext cx="5145024" cy="1454051"/>
          </a:xfrm>
        </p:spPr>
        <p:txBody>
          <a:bodyPr vert="horz" lIns="91440" tIns="45720" rIns="91440" bIns="45720" rtlCol="0" anchor="b">
            <a:normAutofit/>
          </a:bodyPr>
          <a:lstStyle/>
          <a:p>
            <a:r>
              <a:rPr lang="en-US" sz="3600">
                <a:solidFill>
                  <a:schemeClr val="tx2"/>
                </a:solidFill>
              </a:rPr>
              <a:t>Super Clean TM</a:t>
            </a:r>
          </a:p>
        </p:txBody>
      </p:sp>
      <p:pic>
        <p:nvPicPr>
          <p:cNvPr id="5" name="Picture 4" descr="A white hat on a white background&#10;&#10;Description automatically generated with medium confidence">
            <a:extLst>
              <a:ext uri="{FF2B5EF4-FFF2-40B4-BE49-F238E27FC236}">
                <a16:creationId xmlns:a16="http://schemas.microsoft.com/office/drawing/2014/main" id="{3F5796CD-8C31-0FD7-40BF-007147368310}"/>
              </a:ext>
            </a:extLst>
          </p:cNvPr>
          <p:cNvPicPr>
            <a:picLocks noChangeAspect="1"/>
          </p:cNvPicPr>
          <p:nvPr/>
        </p:nvPicPr>
        <p:blipFill rotWithShape="1">
          <a:blip r:embed="rId2" cstate="print">
            <a:extLst>
              <a:ext uri="{28A0092B-C50C-407E-A947-70E740481C1C}">
                <a14:useLocalDpi xmlns:a14="http://schemas.microsoft.com/office/drawing/2010/main"/>
              </a:ext>
            </a:extLst>
          </a:blip>
          <a:stretch/>
        </p:blipFill>
        <p:spPr>
          <a:xfrm>
            <a:off x="6198853" y="528873"/>
            <a:ext cx="2629372" cy="1202938"/>
          </a:xfrm>
          <a:prstGeom prst="rect">
            <a:avLst/>
          </a:prstGeom>
        </p:spPr>
      </p:pic>
      <p:sp>
        <p:nvSpPr>
          <p:cNvPr id="3" name="TextBox 2">
            <a:extLst>
              <a:ext uri="{FF2B5EF4-FFF2-40B4-BE49-F238E27FC236}">
                <a16:creationId xmlns:a16="http://schemas.microsoft.com/office/drawing/2014/main" id="{C80744BB-A9DE-3BEA-5BCE-3991706592A5}"/>
              </a:ext>
            </a:extLst>
          </p:cNvPr>
          <p:cNvSpPr txBox="1"/>
          <p:nvPr/>
        </p:nvSpPr>
        <p:spPr>
          <a:xfrm>
            <a:off x="804672" y="2421682"/>
            <a:ext cx="4553909" cy="3639289"/>
          </a:xfrm>
          <a:prstGeom prst="rect">
            <a:avLst/>
          </a:prstGeom>
        </p:spPr>
        <p:txBody>
          <a:bodyPr vert="horz" lIns="91440" tIns="45720" rIns="91440" bIns="45720" rtlCol="0" anchor="ctr">
            <a:normAutofit/>
          </a:bodyPr>
          <a:lstStyle/>
          <a:p>
            <a:pPr>
              <a:lnSpc>
                <a:spcPct val="90000"/>
              </a:lnSpc>
              <a:spcAft>
                <a:spcPts val="600"/>
              </a:spcAft>
            </a:pPr>
            <a:endParaRPr lang="en-US" sz="1700" dirty="0">
              <a:solidFill>
                <a:schemeClr val="tx2"/>
              </a:solidFill>
            </a:endParaRPr>
          </a:p>
          <a:p>
            <a:pPr indent="-228600">
              <a:lnSpc>
                <a:spcPct val="90000"/>
              </a:lnSpc>
              <a:spcAft>
                <a:spcPts val="600"/>
              </a:spcAft>
              <a:buFont typeface="Arial" panose="020B0604020202020204" pitchFamily="34" charset="0"/>
              <a:buChar char="•"/>
            </a:pPr>
            <a:r>
              <a:rPr lang="en-US" sz="1700" dirty="0">
                <a:solidFill>
                  <a:schemeClr val="tx2"/>
                </a:solidFill>
              </a:rPr>
              <a:t>This fiber is perfect for hospitality as it can be washed and washed again and again.  The fiber gets better with every wash adding loft to the pillow over time.   It dries fast and is durable. </a:t>
            </a:r>
          </a:p>
          <a:p>
            <a:pPr indent="-228600">
              <a:lnSpc>
                <a:spcPct val="90000"/>
              </a:lnSpc>
              <a:spcAft>
                <a:spcPts val="600"/>
              </a:spcAft>
              <a:buFont typeface="Arial" panose="020B0604020202020204" pitchFamily="34" charset="0"/>
              <a:buChar char="•"/>
            </a:pPr>
            <a:r>
              <a:rPr lang="en-US" sz="1700" b="1" i="1" dirty="0">
                <a:solidFill>
                  <a:schemeClr val="tx2"/>
                </a:solidFill>
              </a:rPr>
              <a:t> Loves to be Cleaned </a:t>
            </a:r>
            <a:endParaRPr lang="en-US" sz="1700" dirty="0">
              <a:solidFill>
                <a:schemeClr val="tx2"/>
              </a:solidFill>
            </a:endParaRPr>
          </a:p>
          <a:p>
            <a:pPr marL="285750" indent="-228600">
              <a:lnSpc>
                <a:spcPct val="90000"/>
              </a:lnSpc>
              <a:spcAft>
                <a:spcPts val="600"/>
              </a:spcAft>
              <a:buFont typeface="Arial" panose="020B0604020202020204" pitchFamily="34" charset="0"/>
              <a:buChar char="•"/>
            </a:pPr>
            <a:r>
              <a:rPr lang="en-US" sz="1700" dirty="0">
                <a:solidFill>
                  <a:schemeClr val="tx2"/>
                </a:solidFill>
              </a:rPr>
              <a:t>Fiber blooms with every wash</a:t>
            </a:r>
          </a:p>
          <a:p>
            <a:pPr marL="285750" indent="-228600">
              <a:lnSpc>
                <a:spcPct val="90000"/>
              </a:lnSpc>
              <a:spcAft>
                <a:spcPts val="600"/>
              </a:spcAft>
              <a:buFont typeface="Arial" panose="020B0604020202020204" pitchFamily="34" charset="0"/>
              <a:buChar char="•"/>
            </a:pPr>
            <a:r>
              <a:rPr lang="en-US" sz="1700" dirty="0">
                <a:solidFill>
                  <a:schemeClr val="tx2"/>
                </a:solidFill>
              </a:rPr>
              <a:t>Fast Drying</a:t>
            </a:r>
          </a:p>
          <a:p>
            <a:pPr marL="285750" indent="-228600">
              <a:lnSpc>
                <a:spcPct val="90000"/>
              </a:lnSpc>
              <a:spcAft>
                <a:spcPts val="600"/>
              </a:spcAft>
              <a:buFont typeface="Arial" panose="020B0604020202020204" pitchFamily="34" charset="0"/>
              <a:buChar char="•"/>
            </a:pPr>
            <a:r>
              <a:rPr lang="en-US" sz="1700" dirty="0">
                <a:solidFill>
                  <a:schemeClr val="tx2"/>
                </a:solidFill>
              </a:rPr>
              <a:t>Long Lasting Loft</a:t>
            </a:r>
          </a:p>
          <a:p>
            <a:pPr marL="285750" indent="-228600">
              <a:lnSpc>
                <a:spcPct val="90000"/>
              </a:lnSpc>
              <a:spcAft>
                <a:spcPts val="600"/>
              </a:spcAft>
              <a:buFont typeface="Arial" panose="020B0604020202020204" pitchFamily="34" charset="0"/>
              <a:buChar char="•"/>
            </a:pPr>
            <a:r>
              <a:rPr lang="en-US" sz="1700" dirty="0">
                <a:solidFill>
                  <a:schemeClr val="tx2"/>
                </a:solidFill>
              </a:rPr>
              <a:t>Durability </a:t>
            </a:r>
          </a:p>
          <a:p>
            <a:pPr marL="285750" indent="-228600">
              <a:lnSpc>
                <a:spcPct val="90000"/>
              </a:lnSpc>
              <a:spcAft>
                <a:spcPts val="600"/>
              </a:spcAft>
              <a:buFont typeface="Arial" panose="020B0604020202020204" pitchFamily="34" charset="0"/>
              <a:buChar char="•"/>
            </a:pPr>
            <a:endParaRPr lang="en-US" sz="1700" dirty="0">
              <a:solidFill>
                <a:schemeClr val="tx2"/>
              </a:solidFill>
            </a:endParaRPr>
          </a:p>
        </p:txBody>
      </p:sp>
      <p:pic>
        <p:nvPicPr>
          <p:cNvPr id="4" name="Picture 3" descr="A picture containing text, furniture, seat, table&#10;&#10;Description automatically generated">
            <a:extLst>
              <a:ext uri="{FF2B5EF4-FFF2-40B4-BE49-F238E27FC236}">
                <a16:creationId xmlns:a16="http://schemas.microsoft.com/office/drawing/2014/main" id="{C06AEA81-46C5-A92F-CEF5-B47B1DC2B0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95955" y="3971510"/>
            <a:ext cx="2871905" cy="1779681"/>
          </a:xfrm>
          <a:prstGeom prst="rect">
            <a:avLst/>
          </a:prstGeom>
        </p:spPr>
      </p:pic>
    </p:spTree>
    <p:extLst>
      <p:ext uri="{BB962C8B-B14F-4D97-AF65-F5344CB8AC3E}">
        <p14:creationId xmlns:p14="http://schemas.microsoft.com/office/powerpoint/2010/main" val="1760450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1D258C-A43A-5754-4898-5380FC41147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Smart Down Double Diamond Blanket</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1490FB8-E83D-E65A-01B5-E812944DE78A}"/>
              </a:ext>
            </a:extLst>
          </p:cNvPr>
          <p:cNvSpPr txBox="1"/>
          <p:nvPr/>
        </p:nvSpPr>
        <p:spPr>
          <a:xfrm>
            <a:off x="640080" y="2872899"/>
            <a:ext cx="4243589" cy="332066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200"/>
              <a:t>Premium White Smart Poly/Down Blend</a:t>
            </a:r>
          </a:p>
          <a:p>
            <a:pPr marL="285750" indent="-228600">
              <a:lnSpc>
                <a:spcPct val="90000"/>
              </a:lnSpc>
              <a:spcAft>
                <a:spcPts val="600"/>
              </a:spcAft>
              <a:buFont typeface="Arial" panose="020B0604020202020204" pitchFamily="34" charset="0"/>
              <a:buChar char="•"/>
            </a:pPr>
            <a:r>
              <a:rPr lang="en-US" sz="2200"/>
              <a:t>Exclusive Double Diamond Pattern</a:t>
            </a:r>
          </a:p>
          <a:p>
            <a:pPr marL="285750" indent="-228600">
              <a:lnSpc>
                <a:spcPct val="90000"/>
              </a:lnSpc>
              <a:spcAft>
                <a:spcPts val="600"/>
              </a:spcAft>
              <a:buFont typeface="Arial" panose="020B0604020202020204" pitchFamily="34" charset="0"/>
              <a:buChar char="•"/>
            </a:pPr>
            <a:r>
              <a:rPr lang="en-US" sz="2200"/>
              <a:t>Hypoallergenic </a:t>
            </a:r>
          </a:p>
          <a:p>
            <a:pPr marL="285750" indent="-228600">
              <a:lnSpc>
                <a:spcPct val="90000"/>
              </a:lnSpc>
              <a:spcAft>
                <a:spcPts val="600"/>
              </a:spcAft>
              <a:buFont typeface="Arial" panose="020B0604020202020204" pitchFamily="34" charset="0"/>
              <a:buChar char="•"/>
            </a:pPr>
            <a:r>
              <a:rPr lang="en-US" sz="2200"/>
              <a:t>NoShift  Sewn-Thru Double Diamond Construction </a:t>
            </a:r>
          </a:p>
          <a:p>
            <a:pPr marL="285750" indent="-228600">
              <a:lnSpc>
                <a:spcPct val="90000"/>
              </a:lnSpc>
              <a:spcAft>
                <a:spcPts val="600"/>
              </a:spcAft>
              <a:buFont typeface="Arial" panose="020B0604020202020204" pitchFamily="34" charset="0"/>
              <a:buChar char="•"/>
            </a:pPr>
            <a:r>
              <a:rPr lang="en-US" sz="2200"/>
              <a:t>Easy Care-Machine Wash and Dry</a:t>
            </a:r>
          </a:p>
          <a:p>
            <a:pPr marL="285750" indent="-228600">
              <a:lnSpc>
                <a:spcPct val="90000"/>
              </a:lnSpc>
              <a:spcAft>
                <a:spcPts val="600"/>
              </a:spcAft>
              <a:buFont typeface="Arial" panose="020B0604020202020204" pitchFamily="34" charset="0"/>
              <a:buChar char="•"/>
            </a:pPr>
            <a:endParaRPr lang="en-US" sz="2200"/>
          </a:p>
        </p:txBody>
      </p:sp>
      <p:pic>
        <p:nvPicPr>
          <p:cNvPr id="4" name="Picture 3" descr="A bed with white sheets&#10;&#10;Description automatically generated with low confidence">
            <a:extLst>
              <a:ext uri="{FF2B5EF4-FFF2-40B4-BE49-F238E27FC236}">
                <a16:creationId xmlns:a16="http://schemas.microsoft.com/office/drawing/2014/main" id="{DF43D311-73C0-29FF-9707-DC39B1AD0195}"/>
              </a:ext>
            </a:extLst>
          </p:cNvPr>
          <p:cNvPicPr>
            <a:picLocks noChangeAspect="1"/>
          </p:cNvPicPr>
          <p:nvPr/>
        </p:nvPicPr>
        <p:blipFill rotWithShape="1">
          <a:blip r:embed="rId2"/>
          <a:srcRect l="22371" r="415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61849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08563-6FBD-3B81-65D6-CAB55B7E66D1}"/>
              </a:ext>
            </a:extLst>
          </p:cNvPr>
          <p:cNvSpPr>
            <a:spLocks noGrp="1"/>
          </p:cNvSpPr>
          <p:nvPr>
            <p:ph type="title"/>
          </p:nvPr>
        </p:nvSpPr>
        <p:spPr/>
        <p:txBody>
          <a:bodyPr/>
          <a:lstStyle/>
          <a:p>
            <a:r>
              <a:rPr lang="en-US" dirty="0"/>
              <a:t>Better Comforters-Down and Synthetic Options</a:t>
            </a:r>
          </a:p>
        </p:txBody>
      </p:sp>
      <p:pic>
        <p:nvPicPr>
          <p:cNvPr id="4" name="Picture 3">
            <a:extLst>
              <a:ext uri="{FF2B5EF4-FFF2-40B4-BE49-F238E27FC236}">
                <a16:creationId xmlns:a16="http://schemas.microsoft.com/office/drawing/2014/main" id="{422A0B0C-33F8-433A-10B3-D613D0C944D9}"/>
              </a:ext>
            </a:extLst>
          </p:cNvPr>
          <p:cNvPicPr>
            <a:picLocks noChangeAspect="1"/>
          </p:cNvPicPr>
          <p:nvPr/>
        </p:nvPicPr>
        <p:blipFill>
          <a:blip r:embed="rId2"/>
          <a:stretch>
            <a:fillRect/>
          </a:stretch>
        </p:blipFill>
        <p:spPr>
          <a:xfrm>
            <a:off x="7695833" y="2744730"/>
            <a:ext cx="3391074" cy="2254366"/>
          </a:xfrm>
          <a:prstGeom prst="rect">
            <a:avLst/>
          </a:prstGeom>
        </p:spPr>
      </p:pic>
      <p:pic>
        <p:nvPicPr>
          <p:cNvPr id="6" name="Picture 5">
            <a:extLst>
              <a:ext uri="{FF2B5EF4-FFF2-40B4-BE49-F238E27FC236}">
                <a16:creationId xmlns:a16="http://schemas.microsoft.com/office/drawing/2014/main" id="{D3A0C7FB-8676-7EFC-7989-670DCB2E56A2}"/>
              </a:ext>
            </a:extLst>
          </p:cNvPr>
          <p:cNvPicPr>
            <a:picLocks noChangeAspect="1"/>
          </p:cNvPicPr>
          <p:nvPr/>
        </p:nvPicPr>
        <p:blipFill>
          <a:blip r:embed="rId3"/>
          <a:stretch>
            <a:fillRect/>
          </a:stretch>
        </p:blipFill>
        <p:spPr>
          <a:xfrm>
            <a:off x="717982" y="1770449"/>
            <a:ext cx="6477333" cy="4800847"/>
          </a:xfrm>
          <a:prstGeom prst="rect">
            <a:avLst/>
          </a:prstGeom>
        </p:spPr>
      </p:pic>
      <p:sp>
        <p:nvSpPr>
          <p:cNvPr id="8" name="TextBox 7">
            <a:extLst>
              <a:ext uri="{FF2B5EF4-FFF2-40B4-BE49-F238E27FC236}">
                <a16:creationId xmlns:a16="http://schemas.microsoft.com/office/drawing/2014/main" id="{BE79D153-6C44-D31A-5A18-D61EF059C317}"/>
              </a:ext>
            </a:extLst>
          </p:cNvPr>
          <p:cNvSpPr txBox="1"/>
          <p:nvPr/>
        </p:nvSpPr>
        <p:spPr>
          <a:xfrm>
            <a:off x="7609569" y="1172530"/>
            <a:ext cx="4449073" cy="1877437"/>
          </a:xfrm>
          <a:prstGeom prst="rect">
            <a:avLst/>
          </a:prstGeom>
          <a:noFill/>
        </p:spPr>
        <p:txBody>
          <a:bodyPr wrap="square">
            <a:spAutoFit/>
          </a:bodyPr>
          <a:lstStyle/>
          <a:p>
            <a:r>
              <a:rPr lang="en-US" dirty="0"/>
              <a:t>Continuous Comfort™ </a:t>
            </a:r>
          </a:p>
          <a:p>
            <a:pPr marL="285750" indent="-285750">
              <a:buFont typeface="Arial" panose="020B0604020202020204" pitchFamily="34" charset="0"/>
              <a:buChar char="•"/>
            </a:pPr>
            <a:r>
              <a:rPr lang="en-US" sz="1400" dirty="0"/>
              <a:t>Blown Fiberfill</a:t>
            </a:r>
          </a:p>
          <a:p>
            <a:pPr marL="285750" indent="-285750">
              <a:buFont typeface="Arial" panose="020B0604020202020204" pitchFamily="34" charset="0"/>
              <a:buChar char="•"/>
            </a:pPr>
            <a:r>
              <a:rPr lang="en-US" sz="1400" dirty="0"/>
              <a:t> Durable </a:t>
            </a:r>
            <a:r>
              <a:rPr lang="en-US" sz="1400" dirty="0" err="1"/>
              <a:t>Downproof</a:t>
            </a:r>
            <a:r>
              <a:rPr lang="en-US" sz="1400" dirty="0"/>
              <a:t> 230 TC Cambric Woven Cotton </a:t>
            </a:r>
          </a:p>
          <a:p>
            <a:pPr marL="285750" indent="-285750">
              <a:buFont typeface="Arial" panose="020B0604020202020204" pitchFamily="34" charset="0"/>
              <a:buChar char="•"/>
            </a:pPr>
            <a:r>
              <a:rPr lang="en-US" sz="1400" dirty="0"/>
              <a:t>Hypoallergenic</a:t>
            </a:r>
          </a:p>
          <a:p>
            <a:pPr marL="285750" indent="-285750">
              <a:buFont typeface="Arial" panose="020B0604020202020204" pitchFamily="34" charset="0"/>
              <a:buChar char="•"/>
            </a:pPr>
            <a:r>
              <a:rPr lang="en-US" sz="1400" dirty="0"/>
              <a:t> </a:t>
            </a:r>
            <a:r>
              <a:rPr lang="en-US" sz="1400" dirty="0" err="1"/>
              <a:t>NoShift</a:t>
            </a:r>
            <a:r>
              <a:rPr lang="en-US" sz="1400" dirty="0"/>
              <a:t>™ 14" Sewn-Thru Quilted Box Construction Corner </a:t>
            </a:r>
          </a:p>
          <a:p>
            <a:pPr marL="285750" indent="-285750">
              <a:buFont typeface="Arial" panose="020B0604020202020204" pitchFamily="34" charset="0"/>
              <a:buChar char="•"/>
            </a:pPr>
            <a:r>
              <a:rPr lang="en-US" sz="1400" dirty="0"/>
              <a:t>Duvet Loops </a:t>
            </a:r>
          </a:p>
          <a:p>
            <a:pPr marL="285750" indent="-285750">
              <a:buFont typeface="Arial" panose="020B0604020202020204" pitchFamily="34" charset="0"/>
              <a:buChar char="•"/>
            </a:pPr>
            <a:r>
              <a:rPr lang="en-US" sz="1400" dirty="0"/>
              <a:t>Easy Care – Machine Wash and Dry</a:t>
            </a:r>
          </a:p>
        </p:txBody>
      </p:sp>
      <p:sp>
        <p:nvSpPr>
          <p:cNvPr id="10" name="TextBox 9">
            <a:extLst>
              <a:ext uri="{FF2B5EF4-FFF2-40B4-BE49-F238E27FC236}">
                <a16:creationId xmlns:a16="http://schemas.microsoft.com/office/drawing/2014/main" id="{1995563D-B25A-8502-D1B3-381E13F1EADA}"/>
              </a:ext>
            </a:extLst>
          </p:cNvPr>
          <p:cNvSpPr txBox="1"/>
          <p:nvPr/>
        </p:nvSpPr>
        <p:spPr>
          <a:xfrm>
            <a:off x="7695833" y="4782464"/>
            <a:ext cx="3950900" cy="1877437"/>
          </a:xfrm>
          <a:prstGeom prst="rect">
            <a:avLst/>
          </a:prstGeom>
          <a:noFill/>
        </p:spPr>
        <p:txBody>
          <a:bodyPr wrap="square">
            <a:spAutoFit/>
          </a:bodyPr>
          <a:lstStyle/>
          <a:p>
            <a:r>
              <a:rPr lang="en-US" sz="1600" dirty="0"/>
              <a:t>600 Fill Power Premium White Down </a:t>
            </a:r>
          </a:p>
          <a:p>
            <a:pPr marL="285750" indent="-285750">
              <a:buFont typeface="Arial" panose="020B0604020202020204" pitchFamily="34" charset="0"/>
              <a:buChar char="•"/>
            </a:pPr>
            <a:r>
              <a:rPr lang="en-US" sz="1400" dirty="0"/>
              <a:t>Durable</a:t>
            </a:r>
            <a:r>
              <a:rPr lang="en-US" sz="1600" dirty="0"/>
              <a:t> </a:t>
            </a:r>
            <a:r>
              <a:rPr lang="en-US" sz="1400" dirty="0" err="1"/>
              <a:t>Downproof</a:t>
            </a:r>
            <a:r>
              <a:rPr lang="en-US" sz="1400" dirty="0"/>
              <a:t> 230 TC Cambric Woven Cotton</a:t>
            </a:r>
          </a:p>
          <a:p>
            <a:pPr marL="285750" indent="-285750">
              <a:buFont typeface="Arial" panose="020B0604020202020204" pitchFamily="34" charset="0"/>
              <a:buChar char="•"/>
            </a:pPr>
            <a:r>
              <a:rPr lang="en-US" sz="1400" dirty="0"/>
              <a:t> Hypoallergenic</a:t>
            </a:r>
          </a:p>
          <a:p>
            <a:pPr marL="285750" indent="-285750">
              <a:buFont typeface="Arial" panose="020B0604020202020204" pitchFamily="34" charset="0"/>
              <a:buChar char="•"/>
            </a:pPr>
            <a:r>
              <a:rPr lang="en-US" sz="1400" dirty="0"/>
              <a:t> </a:t>
            </a:r>
            <a:r>
              <a:rPr lang="en-US" sz="1400" dirty="0" err="1"/>
              <a:t>NoShift</a:t>
            </a:r>
            <a:r>
              <a:rPr lang="en-US" sz="1400" dirty="0"/>
              <a:t>™ 14" Sewn-Thru Quilted Box Construction Corner </a:t>
            </a:r>
          </a:p>
          <a:p>
            <a:pPr marL="285750" indent="-285750">
              <a:buFont typeface="Arial" panose="020B0604020202020204" pitchFamily="34" charset="0"/>
              <a:buChar char="•"/>
            </a:pPr>
            <a:r>
              <a:rPr lang="en-US" sz="1400" dirty="0"/>
              <a:t>Duvet Loops </a:t>
            </a:r>
          </a:p>
          <a:p>
            <a:pPr marL="285750" indent="-285750">
              <a:buFont typeface="Arial" panose="020B0604020202020204" pitchFamily="34" charset="0"/>
              <a:buChar char="•"/>
            </a:pPr>
            <a:r>
              <a:rPr lang="en-US" sz="1400" dirty="0"/>
              <a:t>Easy Care – Machine Wash and Dry</a:t>
            </a:r>
          </a:p>
        </p:txBody>
      </p:sp>
    </p:spTree>
    <p:extLst>
      <p:ext uri="{BB962C8B-B14F-4D97-AF65-F5344CB8AC3E}">
        <p14:creationId xmlns:p14="http://schemas.microsoft.com/office/powerpoint/2010/main" val="1712489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C81587-ACD5-1A71-6B69-ED46F0307EE7}"/>
              </a:ext>
            </a:extLst>
          </p:cNvPr>
          <p:cNvSpPr>
            <a:spLocks noGrp="1"/>
          </p:cNvSpPr>
          <p:nvPr>
            <p:ph type="title"/>
          </p:nvPr>
        </p:nvSpPr>
        <p:spPr>
          <a:xfrm>
            <a:off x="630936" y="640823"/>
            <a:ext cx="3419856" cy="5583148"/>
          </a:xfrm>
        </p:spPr>
        <p:txBody>
          <a:bodyPr vert="horz" lIns="91440" tIns="45720" rIns="91440" bIns="45720" rtlCol="0" anchor="ctr">
            <a:normAutofit/>
          </a:bodyPr>
          <a:lstStyle/>
          <a:p>
            <a:r>
              <a:rPr lang="en-US" sz="5400" kern="1200">
                <a:solidFill>
                  <a:schemeClr val="tx1"/>
                </a:solidFill>
                <a:latin typeface="+mj-lt"/>
                <a:ea typeface="+mj-ea"/>
                <a:cs typeface="+mj-cs"/>
              </a:rPr>
              <a:t>Ultra Plush 20OZ Cloud Topper-Better</a:t>
            </a:r>
          </a:p>
        </p:txBody>
      </p:sp>
      <p:sp>
        <p:nvSpPr>
          <p:cNvPr id="13"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98A6869-C7D2-6AB9-42F8-E7962F0784F0}"/>
              </a:ext>
            </a:extLst>
          </p:cNvPr>
          <p:cNvPicPr>
            <a:picLocks noChangeAspect="1"/>
          </p:cNvPicPr>
          <p:nvPr/>
        </p:nvPicPr>
        <p:blipFill>
          <a:blip r:embed="rId2"/>
          <a:stretch>
            <a:fillRect/>
          </a:stretch>
        </p:blipFill>
        <p:spPr>
          <a:xfrm>
            <a:off x="4654296" y="1158389"/>
            <a:ext cx="6894576" cy="2858725"/>
          </a:xfrm>
          <a:prstGeom prst="rect">
            <a:avLst/>
          </a:prstGeom>
        </p:spPr>
      </p:pic>
      <p:sp>
        <p:nvSpPr>
          <p:cNvPr id="6" name="TextBox 5">
            <a:extLst>
              <a:ext uri="{FF2B5EF4-FFF2-40B4-BE49-F238E27FC236}">
                <a16:creationId xmlns:a16="http://schemas.microsoft.com/office/drawing/2014/main" id="{5954E8AD-6B40-6292-E29A-C5F13DDBCEAC}"/>
              </a:ext>
            </a:extLst>
          </p:cNvPr>
          <p:cNvSpPr txBox="1"/>
          <p:nvPr/>
        </p:nvSpPr>
        <p:spPr>
          <a:xfrm>
            <a:off x="4654296" y="4798577"/>
            <a:ext cx="6894576" cy="1428487"/>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1200"/>
              <a:t>Durable 230 Thread Count </a:t>
            </a:r>
          </a:p>
          <a:p>
            <a:pPr marL="285750" indent="-228600">
              <a:lnSpc>
                <a:spcPct val="90000"/>
              </a:lnSpc>
              <a:spcAft>
                <a:spcPts val="600"/>
              </a:spcAft>
              <a:buFont typeface="Arial" panose="020B0604020202020204" pitchFamily="34" charset="0"/>
              <a:buChar char="•"/>
            </a:pPr>
            <a:r>
              <a:rPr lang="en-US" sz="1200"/>
              <a:t>100% Cotton 20 oz per square yard of fill weight </a:t>
            </a:r>
          </a:p>
          <a:p>
            <a:pPr marL="285750" indent="-228600">
              <a:lnSpc>
                <a:spcPct val="90000"/>
              </a:lnSpc>
              <a:spcAft>
                <a:spcPts val="600"/>
              </a:spcAft>
              <a:buFont typeface="Arial" panose="020B0604020202020204" pitchFamily="34" charset="0"/>
              <a:buChar char="•"/>
            </a:pPr>
            <a:r>
              <a:rPr lang="en-US" sz="1200"/>
              <a:t>Anti-Microbial Hypoallergenic </a:t>
            </a:r>
          </a:p>
          <a:p>
            <a:pPr marL="285750" indent="-228600">
              <a:lnSpc>
                <a:spcPct val="90000"/>
              </a:lnSpc>
              <a:spcAft>
                <a:spcPts val="600"/>
              </a:spcAft>
              <a:buFont typeface="Arial" panose="020B0604020202020204" pitchFamily="34" charset="0"/>
              <a:buChar char="•"/>
            </a:pPr>
            <a:r>
              <a:rPr lang="en-US" sz="1200"/>
              <a:t>Cloud Top Quilt Pattern Plush </a:t>
            </a:r>
          </a:p>
          <a:p>
            <a:pPr marL="285750" indent="-228600">
              <a:lnSpc>
                <a:spcPct val="90000"/>
              </a:lnSpc>
              <a:spcAft>
                <a:spcPts val="600"/>
              </a:spcAft>
              <a:buFont typeface="Arial" panose="020B0604020202020204" pitchFamily="34" charset="0"/>
              <a:buChar char="•"/>
            </a:pPr>
            <a:r>
              <a:rPr lang="en-US" sz="1200"/>
              <a:t>All Way Stretch Spandex Skirt Snug Fit For Mattresses Up To 16” Easy Care – Machine Wash and Dry</a:t>
            </a:r>
          </a:p>
        </p:txBody>
      </p:sp>
    </p:spTree>
    <p:extLst>
      <p:ext uri="{BB962C8B-B14F-4D97-AF65-F5344CB8AC3E}">
        <p14:creationId xmlns:p14="http://schemas.microsoft.com/office/powerpoint/2010/main" val="4073436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AD92096-31D0-07B7-CCCB-384E6BB3941D}"/>
              </a:ext>
            </a:extLst>
          </p:cNvPr>
          <p:cNvPicPr>
            <a:picLocks noChangeAspect="1"/>
          </p:cNvPicPr>
          <p:nvPr/>
        </p:nvPicPr>
        <p:blipFill rotWithShape="1">
          <a:blip r:embed="rId2"/>
          <a:srcRect b="25497"/>
          <a:stretch/>
        </p:blipFill>
        <p:spPr>
          <a:xfrm>
            <a:off x="1" y="1"/>
            <a:ext cx="12192000" cy="6857999"/>
          </a:xfrm>
          <a:prstGeom prst="rect">
            <a:avLst/>
          </a:prstGeom>
        </p:spPr>
      </p:pic>
      <p:sp useBgFill="1">
        <p:nvSpPr>
          <p:cNvPr id="13" name="Freeform: Shape 12">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7267C51-6BBC-20EB-0296-C6769EBC09AC}"/>
              </a:ext>
            </a:extLst>
          </p:cNvPr>
          <p:cNvSpPr>
            <a:spLocks noGrp="1"/>
          </p:cNvSpPr>
          <p:nvPr>
            <p:ph type="title"/>
          </p:nvPr>
        </p:nvSpPr>
        <p:spPr>
          <a:xfrm>
            <a:off x="1037809" y="1071350"/>
            <a:ext cx="4775162" cy="1339382"/>
          </a:xfrm>
        </p:spPr>
        <p:txBody>
          <a:bodyPr vert="horz" lIns="91440" tIns="45720" rIns="91440" bIns="45720" rtlCol="0" anchor="ctr">
            <a:normAutofit/>
          </a:bodyPr>
          <a:lstStyle/>
          <a:p>
            <a:pPr algn="ctr"/>
            <a:r>
              <a:rPr lang="en-US" sz="3300" dirty="0"/>
              <a:t>All-In-One Anti-Microbial 8OZ Mattress Pad-Better</a:t>
            </a:r>
          </a:p>
        </p:txBody>
      </p:sp>
      <p:sp>
        <p:nvSpPr>
          <p:cNvPr id="15"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30ACF15-6E46-A6DB-66F6-73338D38DA2E}"/>
              </a:ext>
            </a:extLst>
          </p:cNvPr>
          <p:cNvSpPr txBox="1"/>
          <p:nvPr/>
        </p:nvSpPr>
        <p:spPr>
          <a:xfrm>
            <a:off x="1189319" y="2547257"/>
            <a:ext cx="4458446" cy="3109740"/>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1900"/>
              <a:t>Durable 300 Thread Count 100% Cotton </a:t>
            </a:r>
          </a:p>
          <a:p>
            <a:pPr marL="285750" indent="-228600">
              <a:lnSpc>
                <a:spcPct val="90000"/>
              </a:lnSpc>
              <a:spcAft>
                <a:spcPts val="600"/>
              </a:spcAft>
              <a:buFont typeface="Arial" panose="020B0604020202020204" pitchFamily="34" charset="0"/>
              <a:buChar char="•"/>
            </a:pPr>
            <a:r>
              <a:rPr lang="en-US" sz="1900"/>
              <a:t>8 oz per square yard of fill weight </a:t>
            </a:r>
          </a:p>
          <a:p>
            <a:pPr marL="285750" indent="-228600">
              <a:lnSpc>
                <a:spcPct val="90000"/>
              </a:lnSpc>
              <a:spcAft>
                <a:spcPts val="600"/>
              </a:spcAft>
              <a:buFont typeface="Arial" panose="020B0604020202020204" pitchFamily="34" charset="0"/>
              <a:buChar char="•"/>
            </a:pPr>
            <a:r>
              <a:rPr lang="en-US" sz="1900"/>
              <a:t>Waterproof </a:t>
            </a:r>
          </a:p>
          <a:p>
            <a:pPr marL="285750" indent="-228600">
              <a:lnSpc>
                <a:spcPct val="90000"/>
              </a:lnSpc>
              <a:spcAft>
                <a:spcPts val="600"/>
              </a:spcAft>
              <a:buFont typeface="Arial" panose="020B0604020202020204" pitchFamily="34" charset="0"/>
              <a:buChar char="•"/>
            </a:pPr>
            <a:r>
              <a:rPr lang="en-US" sz="1900"/>
              <a:t>Antimicrobial </a:t>
            </a:r>
          </a:p>
          <a:p>
            <a:pPr marL="285750" indent="-228600">
              <a:lnSpc>
                <a:spcPct val="90000"/>
              </a:lnSpc>
              <a:spcAft>
                <a:spcPts val="600"/>
              </a:spcAft>
              <a:buFont typeface="Arial" panose="020B0604020202020204" pitchFamily="34" charset="0"/>
              <a:buChar char="•"/>
            </a:pPr>
            <a:r>
              <a:rPr lang="en-US" sz="1900"/>
              <a:t>Stain-Resistant</a:t>
            </a:r>
          </a:p>
          <a:p>
            <a:pPr marL="285750" indent="-228600">
              <a:lnSpc>
                <a:spcPct val="90000"/>
              </a:lnSpc>
              <a:spcAft>
                <a:spcPts val="600"/>
              </a:spcAft>
              <a:buFont typeface="Arial" panose="020B0604020202020204" pitchFamily="34" charset="0"/>
              <a:buChar char="•"/>
            </a:pPr>
            <a:r>
              <a:rPr lang="en-US" sz="1900"/>
              <a:t> Hypoallergenic</a:t>
            </a:r>
          </a:p>
          <a:p>
            <a:pPr marL="285750" indent="-228600">
              <a:lnSpc>
                <a:spcPct val="90000"/>
              </a:lnSpc>
              <a:spcAft>
                <a:spcPts val="600"/>
              </a:spcAft>
              <a:buFont typeface="Arial" panose="020B0604020202020204" pitchFamily="34" charset="0"/>
              <a:buChar char="•"/>
            </a:pPr>
            <a:r>
              <a:rPr lang="en-US" sz="1900"/>
              <a:t> 12” Diamond Quilt Pattern </a:t>
            </a:r>
          </a:p>
          <a:p>
            <a:pPr marL="285750" indent="-228600">
              <a:lnSpc>
                <a:spcPct val="90000"/>
              </a:lnSpc>
              <a:spcAft>
                <a:spcPts val="600"/>
              </a:spcAft>
              <a:buFont typeface="Arial" panose="020B0604020202020204" pitchFamily="34" charset="0"/>
              <a:buChar char="•"/>
            </a:pPr>
            <a:r>
              <a:rPr lang="en-US" sz="1900"/>
              <a:t>Snug Fit For Mattresses Up To 16” </a:t>
            </a:r>
          </a:p>
          <a:p>
            <a:pPr marL="285750" indent="-228600">
              <a:lnSpc>
                <a:spcPct val="90000"/>
              </a:lnSpc>
              <a:spcAft>
                <a:spcPts val="600"/>
              </a:spcAft>
              <a:buFont typeface="Arial" panose="020B0604020202020204" pitchFamily="34" charset="0"/>
              <a:buChar char="•"/>
            </a:pPr>
            <a:r>
              <a:rPr lang="en-US" sz="1900"/>
              <a:t>Easy Care – Machine Wash and Dry</a:t>
            </a:r>
          </a:p>
        </p:txBody>
      </p:sp>
    </p:spTree>
    <p:extLst>
      <p:ext uri="{BB962C8B-B14F-4D97-AF65-F5344CB8AC3E}">
        <p14:creationId xmlns:p14="http://schemas.microsoft.com/office/powerpoint/2010/main" val="3876277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0C1EDDC-42FD-E721-3440-924F664D47A1}"/>
              </a:ext>
            </a:extLst>
          </p:cNvPr>
          <p:cNvPicPr>
            <a:picLocks noChangeAspect="1"/>
          </p:cNvPicPr>
          <p:nvPr/>
        </p:nvPicPr>
        <p:blipFill rotWithShape="1">
          <a:blip r:embed="rId2"/>
          <a:srcRect t="6964" b="13570"/>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EEE3BE-84C2-44F5-DE08-F71185C41986}"/>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4 OZ Mattress Pad-Good</a:t>
            </a:r>
          </a:p>
        </p:txBody>
      </p:sp>
      <p:sp>
        <p:nvSpPr>
          <p:cNvPr id="6" name="TextBox 5">
            <a:extLst>
              <a:ext uri="{FF2B5EF4-FFF2-40B4-BE49-F238E27FC236}">
                <a16:creationId xmlns:a16="http://schemas.microsoft.com/office/drawing/2014/main" id="{B4EB1210-97D0-ED31-BAF4-5C15D10C373D}"/>
              </a:ext>
            </a:extLst>
          </p:cNvPr>
          <p:cNvSpPr txBox="1"/>
          <p:nvPr/>
        </p:nvSpPr>
        <p:spPr>
          <a:xfrm>
            <a:off x="838200" y="2434201"/>
            <a:ext cx="3822189" cy="3742762"/>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dirty="0"/>
              <a:t>Support and Protection</a:t>
            </a:r>
          </a:p>
          <a:p>
            <a:pPr marL="285750" indent="-228600">
              <a:lnSpc>
                <a:spcPct val="90000"/>
              </a:lnSpc>
              <a:spcAft>
                <a:spcPts val="600"/>
              </a:spcAft>
              <a:buFont typeface="Arial" panose="020B0604020202020204" pitchFamily="34" charset="0"/>
              <a:buChar char="•"/>
            </a:pPr>
            <a:r>
              <a:rPr lang="en-US" sz="2000" dirty="0"/>
              <a:t>Durable 200 Thread Count Microfiber </a:t>
            </a:r>
          </a:p>
          <a:p>
            <a:pPr marL="285750" indent="-228600">
              <a:lnSpc>
                <a:spcPct val="90000"/>
              </a:lnSpc>
              <a:spcAft>
                <a:spcPts val="600"/>
              </a:spcAft>
              <a:buFont typeface="Arial" panose="020B0604020202020204" pitchFamily="34" charset="0"/>
              <a:buChar char="•"/>
            </a:pPr>
            <a:r>
              <a:rPr lang="en-US" sz="2000" dirty="0"/>
              <a:t>4 oz per square yard of fill weight Hypoallergenic</a:t>
            </a:r>
          </a:p>
          <a:p>
            <a:pPr marL="285750" indent="-228600">
              <a:lnSpc>
                <a:spcPct val="90000"/>
              </a:lnSpc>
              <a:spcAft>
                <a:spcPts val="600"/>
              </a:spcAft>
              <a:buFont typeface="Arial" panose="020B0604020202020204" pitchFamily="34" charset="0"/>
              <a:buChar char="•"/>
            </a:pPr>
            <a:r>
              <a:rPr lang="en-US" sz="2000" dirty="0"/>
              <a:t> 12” Diamond Quilt Pattern</a:t>
            </a:r>
          </a:p>
          <a:p>
            <a:pPr marL="285750" indent="-228600">
              <a:lnSpc>
                <a:spcPct val="90000"/>
              </a:lnSpc>
              <a:spcAft>
                <a:spcPts val="600"/>
              </a:spcAft>
              <a:buFont typeface="Arial" panose="020B0604020202020204" pitchFamily="34" charset="0"/>
              <a:buChar char="•"/>
            </a:pPr>
            <a:r>
              <a:rPr lang="en-US" sz="2000" dirty="0"/>
              <a:t> Snug Fit For Mattresses Up To 16” Easy Care – Machine Wash and Dry</a:t>
            </a:r>
          </a:p>
        </p:txBody>
      </p:sp>
    </p:spTree>
    <p:extLst>
      <p:ext uri="{BB962C8B-B14F-4D97-AF65-F5344CB8AC3E}">
        <p14:creationId xmlns:p14="http://schemas.microsoft.com/office/powerpoint/2010/main" val="2907876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object 2"/>
          <p:cNvSpPr txBox="1">
            <a:spLocks noGrp="1"/>
          </p:cNvSpPr>
          <p:nvPr>
            <p:ph type="title"/>
          </p:nvPr>
        </p:nvSpPr>
        <p:spPr>
          <a:xfrm>
            <a:off x="2001968" y="652175"/>
            <a:ext cx="3934227" cy="675894"/>
          </a:xfrm>
          <a:prstGeom prst="rect">
            <a:avLst/>
          </a:prstGeom>
        </p:spPr>
        <p:txBody>
          <a:bodyPr>
            <a:normAutofit fontScale="90000"/>
          </a:bodyPr>
          <a:lstStyle>
            <a:lvl1pPr indent="116204">
              <a:spcBef>
                <a:spcPts val="100"/>
              </a:spcBef>
              <a:defRPr>
                <a:solidFill>
                  <a:srgbClr val="2F4F74"/>
                </a:solidFill>
              </a:defRPr>
            </a:lvl1pPr>
          </a:lstStyle>
          <a:p>
            <a:r>
              <a:rPr dirty="0"/>
              <a:t>Who we are</a:t>
            </a:r>
          </a:p>
        </p:txBody>
      </p:sp>
      <p:sp>
        <p:nvSpPr>
          <p:cNvPr id="76" name="object 3"/>
          <p:cNvSpPr/>
          <p:nvPr/>
        </p:nvSpPr>
        <p:spPr>
          <a:xfrm>
            <a:off x="2128968" y="1160189"/>
            <a:ext cx="2432241" cy="1"/>
          </a:xfrm>
          <a:prstGeom prst="line">
            <a:avLst/>
          </a:prstGeom>
          <a:ln w="5435">
            <a:solidFill>
              <a:srgbClr val="2F4F74"/>
            </a:solidFill>
          </a:ln>
        </p:spPr>
        <p:txBody>
          <a:bodyPr lIns="45719" rIns="45719"/>
          <a:lstStyle/>
          <a:p>
            <a:endParaRPr dirty="0"/>
          </a:p>
        </p:txBody>
      </p:sp>
      <p:sp>
        <p:nvSpPr>
          <p:cNvPr id="77" name="object 4"/>
          <p:cNvSpPr txBox="1"/>
          <p:nvPr/>
        </p:nvSpPr>
        <p:spPr>
          <a:xfrm>
            <a:off x="2128967" y="1584297"/>
            <a:ext cx="5612130" cy="11858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R="5080" indent="12700">
              <a:lnSpc>
                <a:spcPct val="100600"/>
              </a:lnSpc>
              <a:defRPr sz="2500">
                <a:solidFill>
                  <a:srgbClr val="2F4F74"/>
                </a:solidFill>
                <a:latin typeface="Stevie Sans Thin"/>
                <a:ea typeface="Stevie Sans Thin"/>
                <a:cs typeface="Stevie Sans Thin"/>
                <a:sym typeface="Stevie Sans Thin"/>
              </a:defRPr>
            </a:pPr>
            <a:r>
              <a:rPr sz="2500" dirty="0"/>
              <a:t>A</a:t>
            </a:r>
            <a:r>
              <a:rPr sz="2500" spc="310" dirty="0"/>
              <a:t> </a:t>
            </a:r>
            <a:r>
              <a:rPr sz="2500" dirty="0"/>
              <a:t>multi-generational</a:t>
            </a:r>
            <a:r>
              <a:rPr sz="2500" spc="325" dirty="0"/>
              <a:t> </a:t>
            </a:r>
            <a:r>
              <a:rPr sz="2500" dirty="0"/>
              <a:t>family</a:t>
            </a:r>
            <a:r>
              <a:rPr sz="2500" spc="320" dirty="0"/>
              <a:t> </a:t>
            </a:r>
            <a:r>
              <a:rPr sz="2500" spc="-10" dirty="0"/>
              <a:t>business </a:t>
            </a:r>
            <a:r>
              <a:rPr sz="2500" dirty="0"/>
              <a:t>dedicated</a:t>
            </a:r>
            <a:r>
              <a:rPr sz="2500" spc="220" dirty="0"/>
              <a:t> </a:t>
            </a:r>
            <a:r>
              <a:rPr sz="2500" dirty="0"/>
              <a:t>to</a:t>
            </a:r>
            <a:r>
              <a:rPr sz="2500" spc="225" dirty="0"/>
              <a:t> </a:t>
            </a:r>
            <a:r>
              <a:rPr sz="2500" spc="50" dirty="0"/>
              <a:t>Comfort,</a:t>
            </a:r>
            <a:r>
              <a:rPr sz="2500" spc="229" dirty="0"/>
              <a:t> </a:t>
            </a:r>
            <a:r>
              <a:rPr sz="2500" spc="-10" dirty="0"/>
              <a:t>Innovation,</a:t>
            </a:r>
          </a:p>
          <a:p>
            <a:pPr indent="12700">
              <a:defRPr sz="2500">
                <a:solidFill>
                  <a:srgbClr val="2F4F74"/>
                </a:solidFill>
                <a:latin typeface="Stevie Sans Thin"/>
                <a:ea typeface="Stevie Sans Thin"/>
                <a:cs typeface="Stevie Sans Thin"/>
                <a:sym typeface="Stevie Sans Thin"/>
              </a:defRPr>
            </a:pPr>
            <a:r>
              <a:rPr sz="2500" dirty="0"/>
              <a:t>Service</a:t>
            </a:r>
            <a:r>
              <a:rPr sz="2500" spc="340" dirty="0"/>
              <a:t> </a:t>
            </a:r>
            <a:r>
              <a:rPr sz="2500" dirty="0"/>
              <a:t>and</a:t>
            </a:r>
            <a:r>
              <a:rPr sz="2500" spc="350" dirty="0"/>
              <a:t> </a:t>
            </a:r>
            <a:r>
              <a:rPr sz="2500" spc="-10" dirty="0"/>
              <a:t>Quality.</a:t>
            </a:r>
          </a:p>
        </p:txBody>
      </p:sp>
      <p:sp>
        <p:nvSpPr>
          <p:cNvPr id="78" name="object 5"/>
          <p:cNvSpPr txBox="1">
            <a:spLocks noGrp="1"/>
          </p:cNvSpPr>
          <p:nvPr>
            <p:ph type="body" sz="quarter" idx="1"/>
          </p:nvPr>
        </p:nvSpPr>
        <p:spPr>
          <a:xfrm>
            <a:off x="2128967" y="3191513"/>
            <a:ext cx="5149216" cy="2371726"/>
          </a:xfrm>
          <a:prstGeom prst="rect">
            <a:avLst/>
          </a:prstGeom>
        </p:spPr>
        <p:txBody>
          <a:bodyPr>
            <a:normAutofit fontScale="92500" lnSpcReduction="20000"/>
          </a:bodyPr>
          <a:lstStyle/>
          <a:p>
            <a:pPr>
              <a:defRPr sz="1300">
                <a:solidFill>
                  <a:srgbClr val="2F4F74"/>
                </a:solidFill>
              </a:defRPr>
            </a:pPr>
            <a:r>
              <a:rPr dirty="0"/>
              <a:t>We are a family-owned business based in Ohio where our families founded the company in 1983. Although we started back in Europe in 1860 when our family created a down and feather collection system for fellow farmers. </a:t>
            </a:r>
            <a:endParaRPr lang="en-US" dirty="0"/>
          </a:p>
          <a:p>
            <a:pPr>
              <a:defRPr sz="1300">
                <a:solidFill>
                  <a:srgbClr val="2F4F74"/>
                </a:solidFill>
              </a:defRPr>
            </a:pPr>
            <a:endParaRPr lang="en-US" dirty="0"/>
          </a:p>
          <a:p>
            <a:pPr>
              <a:defRPr sz="1300">
                <a:solidFill>
                  <a:srgbClr val="2F4F74"/>
                </a:solidFill>
              </a:defRPr>
            </a:pPr>
            <a:r>
              <a:rPr dirty="0"/>
              <a:t>Building a reputation as a company that only provides quality products, it’s what drove us since the very beginning to set the standards of comfort, by focusing on using the finest materials and highest quality craftsmanship. That dedication and hard work paid off, allowing us today to become the true leaders in comfort solutions. </a:t>
            </a:r>
            <a:endParaRPr lang="en-US" dirty="0"/>
          </a:p>
          <a:p>
            <a:pPr>
              <a:defRPr sz="1300">
                <a:solidFill>
                  <a:srgbClr val="2F4F74"/>
                </a:solidFill>
              </a:defRPr>
            </a:pPr>
            <a:endParaRPr lang="en-US" dirty="0"/>
          </a:p>
          <a:p>
            <a:pPr>
              <a:defRPr sz="1300">
                <a:solidFill>
                  <a:srgbClr val="2F4F74"/>
                </a:solidFill>
              </a:defRPr>
            </a:pPr>
            <a:r>
              <a:rPr dirty="0"/>
              <a:t>Our clients are some of the top names in apparel, retail, and hospitality, including North Face, Patagonia, Canada Goose, Macy’s, Bloomingdales, Boll and Branch, Costco,</a:t>
            </a:r>
            <a:r>
              <a:rPr lang="en-US" dirty="0"/>
              <a:t> </a:t>
            </a:r>
            <a:r>
              <a:rPr dirty="0"/>
              <a:t>Starwood Hotels, and many more.</a:t>
            </a:r>
          </a:p>
        </p:txBody>
      </p:sp>
      <p:sp>
        <p:nvSpPr>
          <p:cNvPr id="79" name="object 7"/>
          <p:cNvSpPr/>
          <p:nvPr/>
        </p:nvSpPr>
        <p:spPr>
          <a:xfrm>
            <a:off x="1524000" y="6284581"/>
            <a:ext cx="523392" cy="270930"/>
          </a:xfrm>
          <a:prstGeom prst="rect">
            <a:avLst/>
          </a:prstGeom>
          <a:solidFill>
            <a:srgbClr val="E8EDF6"/>
          </a:solidFill>
          <a:ln w="12700">
            <a:miter lim="400000"/>
          </a:ln>
        </p:spPr>
        <p:txBody>
          <a:bodyPr lIns="45719" rIns="45719"/>
          <a:lstStyle/>
          <a:p>
            <a:endParaRPr dirty="0"/>
          </a:p>
        </p:txBody>
      </p:sp>
      <p:sp>
        <p:nvSpPr>
          <p:cNvPr id="80" name="object 8"/>
          <p:cNvSpPr txBox="1"/>
          <p:nvPr/>
        </p:nvSpPr>
        <p:spPr>
          <a:xfrm>
            <a:off x="2173751" y="6202130"/>
            <a:ext cx="243205"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2700" spc="20">
                <a:solidFill>
                  <a:srgbClr val="E8EDF6"/>
                </a:solidFill>
                <a:latin typeface="Stevie Sans Book"/>
                <a:ea typeface="Stevie Sans Book"/>
                <a:cs typeface="Stevie Sans Book"/>
                <a:sym typeface="Stevie Sans Book"/>
              </a:defRPr>
            </a:lvl1pPr>
          </a:lstStyle>
          <a:p>
            <a:r>
              <a:rPr lang="en-US" dirty="0"/>
              <a:t>2</a:t>
            </a:r>
            <a:endParaRPr dirty="0"/>
          </a:p>
        </p:txBody>
      </p:sp>
      <p:pic>
        <p:nvPicPr>
          <p:cNvPr id="81" name="Downlite_Web_Home-Footer-2.jpg" descr="Downlite_Web_Home-Footer-2.jpg"/>
          <p:cNvPicPr>
            <a:picLocks noChangeAspect="1"/>
          </p:cNvPicPr>
          <p:nvPr/>
        </p:nvPicPr>
        <p:blipFill>
          <a:blip r:embed="rId2"/>
          <a:srcRect l="63787" t="148" r="10054" b="148"/>
          <a:stretch>
            <a:fillRect/>
          </a:stretch>
        </p:blipFill>
        <p:spPr>
          <a:xfrm>
            <a:off x="7971362" y="-9954"/>
            <a:ext cx="2702597" cy="6877908"/>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object 2"/>
          <p:cNvSpPr txBox="1">
            <a:spLocks noGrp="1"/>
          </p:cNvSpPr>
          <p:nvPr>
            <p:ph type="title"/>
          </p:nvPr>
        </p:nvSpPr>
        <p:spPr>
          <a:xfrm>
            <a:off x="2001968" y="652175"/>
            <a:ext cx="3934227" cy="675894"/>
          </a:xfrm>
          <a:prstGeom prst="rect">
            <a:avLst/>
          </a:prstGeom>
        </p:spPr>
        <p:txBody>
          <a:bodyPr>
            <a:normAutofit fontScale="90000"/>
          </a:bodyPr>
          <a:lstStyle/>
          <a:p>
            <a:pPr indent="120650">
              <a:spcBef>
                <a:spcPts val="100"/>
              </a:spcBef>
              <a:defRPr>
                <a:solidFill>
                  <a:srgbClr val="2F4F74"/>
                </a:solidFill>
              </a:defRPr>
            </a:pPr>
            <a:r>
              <a:rPr dirty="0"/>
              <a:t>What</a:t>
            </a:r>
            <a:r>
              <a:rPr spc="300" dirty="0"/>
              <a:t> </a:t>
            </a:r>
            <a:r>
              <a:rPr dirty="0"/>
              <a:t>we</a:t>
            </a:r>
            <a:r>
              <a:rPr spc="300" dirty="0"/>
              <a:t> </a:t>
            </a:r>
            <a:r>
              <a:rPr spc="-99" dirty="0"/>
              <a:t>do</a:t>
            </a:r>
          </a:p>
        </p:txBody>
      </p:sp>
      <p:sp>
        <p:nvSpPr>
          <p:cNvPr id="91" name="object 3"/>
          <p:cNvSpPr/>
          <p:nvPr/>
        </p:nvSpPr>
        <p:spPr>
          <a:xfrm>
            <a:off x="2144656" y="1160189"/>
            <a:ext cx="2410251" cy="1"/>
          </a:xfrm>
          <a:prstGeom prst="line">
            <a:avLst/>
          </a:prstGeom>
          <a:ln w="5435">
            <a:solidFill>
              <a:srgbClr val="2F4F74"/>
            </a:solidFill>
          </a:ln>
        </p:spPr>
        <p:txBody>
          <a:bodyPr lIns="45719" rIns="45719"/>
          <a:lstStyle/>
          <a:p>
            <a:endParaRPr dirty="0"/>
          </a:p>
        </p:txBody>
      </p:sp>
      <p:sp>
        <p:nvSpPr>
          <p:cNvPr id="92" name="object 4"/>
          <p:cNvSpPr txBox="1"/>
          <p:nvPr/>
        </p:nvSpPr>
        <p:spPr>
          <a:xfrm>
            <a:off x="2109965" y="1584297"/>
            <a:ext cx="5277486" cy="1581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R="5080" indent="12700">
              <a:lnSpc>
                <a:spcPct val="100600"/>
              </a:lnSpc>
              <a:defRPr sz="2500">
                <a:solidFill>
                  <a:srgbClr val="2F4F74"/>
                </a:solidFill>
                <a:latin typeface="Stevie Sans Thin"/>
                <a:ea typeface="Stevie Sans Thin"/>
                <a:cs typeface="Stevie Sans Thin"/>
                <a:sym typeface="Stevie Sans Thin"/>
              </a:defRPr>
            </a:pPr>
            <a:r>
              <a:rPr sz="2500" dirty="0"/>
              <a:t>From</a:t>
            </a:r>
            <a:r>
              <a:rPr sz="2500" spc="355" dirty="0"/>
              <a:t> </a:t>
            </a:r>
            <a:r>
              <a:rPr sz="2500" dirty="0"/>
              <a:t>everything-bedding</a:t>
            </a:r>
            <a:r>
              <a:rPr sz="2500" spc="360" dirty="0"/>
              <a:t> </a:t>
            </a:r>
            <a:r>
              <a:rPr sz="2500" dirty="0"/>
              <a:t>for</a:t>
            </a:r>
            <a:r>
              <a:rPr sz="2500" spc="355" dirty="0"/>
              <a:t> </a:t>
            </a:r>
            <a:r>
              <a:rPr sz="2500" spc="-20" dirty="0"/>
              <a:t>Home </a:t>
            </a:r>
            <a:r>
              <a:rPr sz="2500" dirty="0"/>
              <a:t>&amp;</a:t>
            </a:r>
            <a:r>
              <a:rPr sz="2500" spc="285" dirty="0"/>
              <a:t> </a:t>
            </a:r>
            <a:r>
              <a:rPr sz="2500" dirty="0"/>
              <a:t>Hospitality</a:t>
            </a:r>
            <a:r>
              <a:rPr sz="2500" spc="290" dirty="0"/>
              <a:t> </a:t>
            </a:r>
            <a:r>
              <a:rPr sz="2500" dirty="0"/>
              <a:t>to</a:t>
            </a:r>
            <a:r>
              <a:rPr sz="2500" spc="295" dirty="0"/>
              <a:t> </a:t>
            </a:r>
            <a:r>
              <a:rPr sz="2500" dirty="0"/>
              <a:t>the</a:t>
            </a:r>
            <a:r>
              <a:rPr sz="2500" spc="290" dirty="0"/>
              <a:t> </a:t>
            </a:r>
            <a:r>
              <a:rPr sz="2500" dirty="0"/>
              <a:t>best</a:t>
            </a:r>
            <a:r>
              <a:rPr sz="2500" spc="295" dirty="0"/>
              <a:t> </a:t>
            </a:r>
            <a:r>
              <a:rPr sz="2500" spc="-10" dirty="0"/>
              <a:t>responsibly </a:t>
            </a:r>
            <a:r>
              <a:rPr sz="2500" dirty="0"/>
              <a:t>sourced</a:t>
            </a:r>
            <a:r>
              <a:rPr sz="2500" spc="250" dirty="0"/>
              <a:t> </a:t>
            </a:r>
            <a:r>
              <a:rPr sz="2500" dirty="0"/>
              <a:t>Down</a:t>
            </a:r>
            <a:r>
              <a:rPr sz="2500" spc="250" dirty="0"/>
              <a:t> </a:t>
            </a:r>
            <a:r>
              <a:rPr sz="2500" dirty="0"/>
              <a:t>&amp;</a:t>
            </a:r>
            <a:r>
              <a:rPr sz="2500" spc="254" dirty="0"/>
              <a:t> </a:t>
            </a:r>
            <a:r>
              <a:rPr sz="2500" dirty="0"/>
              <a:t>Feather</a:t>
            </a:r>
            <a:r>
              <a:rPr sz="2500" spc="250" dirty="0"/>
              <a:t> </a:t>
            </a:r>
            <a:r>
              <a:rPr sz="2500" dirty="0"/>
              <a:t>for</a:t>
            </a:r>
            <a:r>
              <a:rPr sz="2500" spc="250" dirty="0"/>
              <a:t> </a:t>
            </a:r>
            <a:r>
              <a:rPr sz="2500" spc="-25" dirty="0"/>
              <a:t>the </a:t>
            </a:r>
            <a:r>
              <a:rPr sz="2500" dirty="0"/>
              <a:t>Outdoor</a:t>
            </a:r>
            <a:r>
              <a:rPr sz="2500" spc="340" dirty="0"/>
              <a:t> </a:t>
            </a:r>
            <a:r>
              <a:rPr sz="2500" dirty="0"/>
              <a:t>Apparel</a:t>
            </a:r>
            <a:r>
              <a:rPr sz="2500" spc="344" dirty="0"/>
              <a:t> </a:t>
            </a:r>
            <a:r>
              <a:rPr sz="2500" spc="-10" dirty="0"/>
              <a:t>market.</a:t>
            </a:r>
          </a:p>
        </p:txBody>
      </p:sp>
      <p:sp>
        <p:nvSpPr>
          <p:cNvPr id="93" name="object 5"/>
          <p:cNvSpPr txBox="1"/>
          <p:nvPr/>
        </p:nvSpPr>
        <p:spPr>
          <a:xfrm>
            <a:off x="2144656" y="3387912"/>
            <a:ext cx="5277487" cy="24642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R="85725" indent="12700">
              <a:lnSpc>
                <a:spcPct val="102600"/>
              </a:lnSpc>
              <a:defRPr sz="1300">
                <a:solidFill>
                  <a:srgbClr val="2F4F74"/>
                </a:solidFill>
                <a:latin typeface="Stevie Sans Thin"/>
                <a:ea typeface="Stevie Sans Thin"/>
                <a:cs typeface="Stevie Sans Thin"/>
                <a:sym typeface="Stevie Sans Thin"/>
              </a:defRPr>
            </a:pPr>
            <a:r>
              <a:rPr sz="1300" dirty="0"/>
              <a:t>If</a:t>
            </a:r>
            <a:r>
              <a:rPr sz="1300" spc="227" dirty="0"/>
              <a:t> </a:t>
            </a:r>
            <a:r>
              <a:rPr sz="1300" dirty="0"/>
              <a:t>you</a:t>
            </a:r>
            <a:r>
              <a:rPr sz="1300" spc="232" dirty="0"/>
              <a:t> </a:t>
            </a:r>
            <a:r>
              <a:rPr sz="1300" dirty="0"/>
              <a:t>are</a:t>
            </a:r>
            <a:r>
              <a:rPr sz="1300" spc="227" dirty="0"/>
              <a:t> </a:t>
            </a:r>
            <a:r>
              <a:rPr sz="1300" dirty="0"/>
              <a:t>in</a:t>
            </a:r>
            <a:r>
              <a:rPr sz="1300" spc="232" dirty="0"/>
              <a:t> </a:t>
            </a:r>
            <a:r>
              <a:rPr sz="1300" dirty="0"/>
              <a:t>the</a:t>
            </a:r>
            <a:r>
              <a:rPr sz="1300" spc="232" dirty="0"/>
              <a:t> </a:t>
            </a:r>
            <a:r>
              <a:rPr sz="1300" dirty="0"/>
              <a:t>business</a:t>
            </a:r>
            <a:r>
              <a:rPr sz="1300" spc="227" dirty="0"/>
              <a:t> </a:t>
            </a:r>
            <a:r>
              <a:rPr sz="1300" dirty="0"/>
              <a:t>of</a:t>
            </a:r>
            <a:r>
              <a:rPr sz="1300" spc="232" dirty="0"/>
              <a:t> </a:t>
            </a:r>
            <a:r>
              <a:rPr sz="1300" dirty="0"/>
              <a:t>Hospitality,</a:t>
            </a:r>
            <a:r>
              <a:rPr sz="1300" spc="232" dirty="0"/>
              <a:t> </a:t>
            </a:r>
            <a:r>
              <a:rPr sz="1300" dirty="0"/>
              <a:t>Retail</a:t>
            </a:r>
            <a:r>
              <a:rPr sz="1300" spc="227" dirty="0"/>
              <a:t> </a:t>
            </a:r>
            <a:r>
              <a:rPr sz="1300" dirty="0"/>
              <a:t>and</a:t>
            </a:r>
            <a:r>
              <a:rPr sz="1300" spc="232" dirty="0"/>
              <a:t> </a:t>
            </a:r>
            <a:r>
              <a:rPr sz="1300" dirty="0"/>
              <a:t>E-comm</a:t>
            </a:r>
            <a:r>
              <a:rPr sz="1300" spc="232" dirty="0"/>
              <a:t> </a:t>
            </a:r>
            <a:r>
              <a:rPr sz="1300" spc="-10" dirty="0"/>
              <a:t>bedding </a:t>
            </a:r>
            <a:r>
              <a:rPr sz="1300" dirty="0"/>
              <a:t>or</a:t>
            </a:r>
            <a:r>
              <a:rPr sz="1300" spc="232" dirty="0"/>
              <a:t> </a:t>
            </a:r>
            <a:r>
              <a:rPr sz="1300" dirty="0"/>
              <a:t>Outdoor</a:t>
            </a:r>
            <a:r>
              <a:rPr sz="1300" spc="232" dirty="0"/>
              <a:t> </a:t>
            </a:r>
            <a:r>
              <a:rPr sz="1300" dirty="0"/>
              <a:t>Apparel,</a:t>
            </a:r>
            <a:r>
              <a:rPr sz="1300" spc="232" dirty="0"/>
              <a:t> </a:t>
            </a:r>
            <a:r>
              <a:rPr sz="1300" dirty="0"/>
              <a:t>we</a:t>
            </a:r>
            <a:r>
              <a:rPr sz="1300" spc="238" dirty="0"/>
              <a:t> </a:t>
            </a:r>
            <a:r>
              <a:rPr sz="1300" dirty="0"/>
              <a:t>got</a:t>
            </a:r>
            <a:r>
              <a:rPr sz="1300" spc="232" dirty="0"/>
              <a:t> </a:t>
            </a:r>
            <a:r>
              <a:rPr sz="1300" dirty="0"/>
              <a:t>you</a:t>
            </a:r>
            <a:r>
              <a:rPr sz="1300" spc="232" dirty="0"/>
              <a:t> </a:t>
            </a:r>
            <a:r>
              <a:rPr sz="1300" dirty="0"/>
              <a:t>covered.</a:t>
            </a:r>
            <a:r>
              <a:rPr sz="1300" spc="232" dirty="0"/>
              <a:t> </a:t>
            </a:r>
            <a:br>
              <a:rPr sz="1300" spc="232" dirty="0"/>
            </a:br>
            <a:endParaRPr lang="en-US" sz="1300" spc="232" dirty="0"/>
          </a:p>
          <a:p>
            <a:pPr marR="85725" indent="12700">
              <a:lnSpc>
                <a:spcPct val="102600"/>
              </a:lnSpc>
              <a:defRPr sz="1300">
                <a:solidFill>
                  <a:srgbClr val="2F4F74"/>
                </a:solidFill>
                <a:latin typeface="Stevie Sans Thin"/>
                <a:ea typeface="Stevie Sans Thin"/>
                <a:cs typeface="Stevie Sans Thin"/>
                <a:sym typeface="Stevie Sans Thin"/>
              </a:defRPr>
            </a:pPr>
            <a:r>
              <a:rPr sz="1300" dirty="0"/>
              <a:t>Our</a:t>
            </a:r>
            <a:r>
              <a:rPr sz="1300" spc="238" dirty="0"/>
              <a:t> </a:t>
            </a:r>
            <a:r>
              <a:rPr sz="1300" dirty="0"/>
              <a:t>five</a:t>
            </a:r>
            <a:r>
              <a:rPr sz="1300" spc="232" dirty="0"/>
              <a:t> </a:t>
            </a:r>
            <a:r>
              <a:rPr sz="1300" spc="54" dirty="0"/>
              <a:t>U.S.-</a:t>
            </a:r>
            <a:r>
              <a:rPr sz="1300" dirty="0"/>
              <a:t>based</a:t>
            </a:r>
            <a:r>
              <a:rPr sz="1300" spc="232" dirty="0"/>
              <a:t> </a:t>
            </a:r>
            <a:r>
              <a:rPr sz="1300" spc="-10" dirty="0"/>
              <a:t>design, </a:t>
            </a:r>
            <a:r>
              <a:rPr sz="1300" dirty="0"/>
              <a:t>development,</a:t>
            </a:r>
            <a:r>
              <a:rPr sz="1300" spc="330" dirty="0"/>
              <a:t> </a:t>
            </a:r>
            <a:r>
              <a:rPr sz="1300" dirty="0"/>
              <a:t>manufacturing</a:t>
            </a:r>
            <a:r>
              <a:rPr sz="1300" spc="330" dirty="0"/>
              <a:t> </a:t>
            </a:r>
            <a:r>
              <a:rPr sz="1300" dirty="0"/>
              <a:t>sites,</a:t>
            </a:r>
            <a:r>
              <a:rPr sz="1300" spc="335" dirty="0"/>
              <a:t> </a:t>
            </a:r>
            <a:br>
              <a:rPr sz="1300" spc="335" dirty="0"/>
            </a:br>
            <a:r>
              <a:rPr sz="1300" dirty="0"/>
              <a:t>and</a:t>
            </a:r>
            <a:r>
              <a:rPr sz="1300" spc="330" dirty="0"/>
              <a:t> </a:t>
            </a:r>
            <a:r>
              <a:rPr sz="1300" dirty="0"/>
              <a:t>global</a:t>
            </a:r>
            <a:r>
              <a:rPr sz="1300" spc="330" dirty="0"/>
              <a:t> </a:t>
            </a:r>
            <a:r>
              <a:rPr sz="1300" dirty="0"/>
              <a:t>sourcing</a:t>
            </a:r>
            <a:r>
              <a:rPr sz="1300" spc="335" dirty="0"/>
              <a:t> </a:t>
            </a:r>
            <a:r>
              <a:rPr sz="1300" dirty="0"/>
              <a:t>team</a:t>
            </a:r>
            <a:r>
              <a:rPr sz="1300" spc="330" dirty="0"/>
              <a:t> </a:t>
            </a:r>
            <a:r>
              <a:rPr sz="1300" spc="-27" dirty="0"/>
              <a:t>are </a:t>
            </a:r>
            <a:r>
              <a:rPr sz="1300" dirty="0"/>
              <a:t>prepared</a:t>
            </a:r>
            <a:r>
              <a:rPr sz="1300" spc="200" dirty="0"/>
              <a:t> </a:t>
            </a:r>
            <a:r>
              <a:rPr sz="1300" dirty="0"/>
              <a:t>to</a:t>
            </a:r>
            <a:r>
              <a:rPr sz="1300" spc="200" dirty="0"/>
              <a:t> </a:t>
            </a:r>
            <a:r>
              <a:rPr sz="1300" dirty="0"/>
              <a:t>meet</a:t>
            </a:r>
            <a:r>
              <a:rPr sz="1300" spc="200" dirty="0"/>
              <a:t> </a:t>
            </a:r>
            <a:r>
              <a:rPr sz="1300" dirty="0"/>
              <a:t>all</a:t>
            </a:r>
            <a:r>
              <a:rPr sz="1300" spc="205" dirty="0"/>
              <a:t> </a:t>
            </a:r>
            <a:r>
              <a:rPr sz="1300" dirty="0"/>
              <a:t>your</a:t>
            </a:r>
            <a:r>
              <a:rPr sz="1300" spc="200" dirty="0"/>
              <a:t> </a:t>
            </a:r>
            <a:r>
              <a:rPr sz="1300" spc="-10" dirty="0"/>
              <a:t>demands.</a:t>
            </a:r>
          </a:p>
          <a:p>
            <a:pPr marR="5080" indent="12700">
              <a:lnSpc>
                <a:spcPct val="102600"/>
              </a:lnSpc>
              <a:defRPr sz="1300">
                <a:solidFill>
                  <a:srgbClr val="2F4F74"/>
                </a:solidFill>
                <a:latin typeface="Stevie Sans Thin"/>
                <a:ea typeface="Stevie Sans Thin"/>
                <a:cs typeface="Stevie Sans Thin"/>
                <a:sym typeface="Stevie Sans Thin"/>
              </a:defRPr>
            </a:pPr>
            <a:r>
              <a:rPr sz="1300" dirty="0"/>
              <a:t>There’s</a:t>
            </a:r>
            <a:r>
              <a:rPr sz="1300" spc="216" dirty="0"/>
              <a:t> </a:t>
            </a:r>
            <a:r>
              <a:rPr sz="1300" dirty="0"/>
              <a:t>a</a:t>
            </a:r>
            <a:r>
              <a:rPr sz="1300" spc="216" dirty="0"/>
              <a:t> </a:t>
            </a:r>
            <a:r>
              <a:rPr sz="1300" dirty="0"/>
              <a:t>reason</a:t>
            </a:r>
            <a:r>
              <a:rPr sz="1300" spc="216" dirty="0"/>
              <a:t> </a:t>
            </a:r>
            <a:r>
              <a:rPr sz="1300" dirty="0"/>
              <a:t>why</a:t>
            </a:r>
            <a:r>
              <a:rPr sz="1300" spc="221" dirty="0"/>
              <a:t> </a:t>
            </a:r>
            <a:r>
              <a:rPr sz="1300" dirty="0"/>
              <a:t>some</a:t>
            </a:r>
            <a:r>
              <a:rPr sz="1300" spc="216" dirty="0"/>
              <a:t> </a:t>
            </a:r>
            <a:r>
              <a:rPr sz="1300" dirty="0"/>
              <a:t>of</a:t>
            </a:r>
            <a:r>
              <a:rPr sz="1300" spc="216" dirty="0"/>
              <a:t> </a:t>
            </a:r>
            <a:r>
              <a:rPr sz="1300" dirty="0"/>
              <a:t>the</a:t>
            </a:r>
            <a:r>
              <a:rPr sz="1300" spc="221" dirty="0"/>
              <a:t> </a:t>
            </a:r>
            <a:r>
              <a:rPr sz="1300" dirty="0"/>
              <a:t>top</a:t>
            </a:r>
            <a:r>
              <a:rPr sz="1300" spc="216" dirty="0"/>
              <a:t> </a:t>
            </a:r>
            <a:r>
              <a:rPr sz="1300" dirty="0"/>
              <a:t>names</a:t>
            </a:r>
            <a:r>
              <a:rPr sz="1300" spc="216" dirty="0"/>
              <a:t> </a:t>
            </a:r>
            <a:r>
              <a:rPr sz="1300" dirty="0"/>
              <a:t>in</a:t>
            </a:r>
            <a:r>
              <a:rPr sz="1300" spc="216" dirty="0"/>
              <a:t> </a:t>
            </a:r>
            <a:r>
              <a:rPr sz="1300" dirty="0"/>
              <a:t>every</a:t>
            </a:r>
            <a:r>
              <a:rPr sz="1300" spc="221" dirty="0"/>
              <a:t> </a:t>
            </a:r>
            <a:r>
              <a:rPr sz="1300" dirty="0"/>
              <a:t>industry,</a:t>
            </a:r>
            <a:r>
              <a:rPr sz="1300" spc="216" dirty="0"/>
              <a:t> </a:t>
            </a:r>
            <a:r>
              <a:rPr sz="1300" spc="-21" dirty="0"/>
              <a:t>chose </a:t>
            </a:r>
            <a:r>
              <a:rPr sz="1300" dirty="0"/>
              <a:t>us:</a:t>
            </a:r>
            <a:r>
              <a:rPr sz="1300" spc="232" dirty="0"/>
              <a:t> </a:t>
            </a:r>
            <a:r>
              <a:rPr sz="1300" dirty="0"/>
              <a:t>we</a:t>
            </a:r>
            <a:r>
              <a:rPr sz="1300" spc="232" dirty="0"/>
              <a:t> </a:t>
            </a:r>
            <a:r>
              <a:rPr sz="1300" dirty="0"/>
              <a:t>create</a:t>
            </a:r>
            <a:r>
              <a:rPr sz="1300" spc="232" dirty="0"/>
              <a:t> </a:t>
            </a:r>
            <a:r>
              <a:rPr sz="1300" dirty="0"/>
              <a:t>the</a:t>
            </a:r>
            <a:r>
              <a:rPr sz="1300" spc="232" dirty="0"/>
              <a:t> </a:t>
            </a:r>
            <a:r>
              <a:rPr sz="1300" dirty="0"/>
              <a:t>experience</a:t>
            </a:r>
            <a:r>
              <a:rPr sz="1300" spc="232" dirty="0"/>
              <a:t> </a:t>
            </a:r>
            <a:r>
              <a:rPr sz="1300" dirty="0"/>
              <a:t>your</a:t>
            </a:r>
            <a:r>
              <a:rPr sz="1300" spc="238" dirty="0"/>
              <a:t> </a:t>
            </a:r>
            <a:r>
              <a:rPr sz="1300" dirty="0"/>
              <a:t>customers</a:t>
            </a:r>
            <a:r>
              <a:rPr sz="1300" spc="232" dirty="0"/>
              <a:t> </a:t>
            </a:r>
            <a:r>
              <a:rPr sz="1300" dirty="0"/>
              <a:t>will</a:t>
            </a:r>
            <a:r>
              <a:rPr sz="1300" spc="232" dirty="0"/>
              <a:t> </a:t>
            </a:r>
            <a:r>
              <a:rPr sz="1300" dirty="0"/>
              <a:t>keep</a:t>
            </a:r>
            <a:r>
              <a:rPr sz="1300" spc="232" dirty="0"/>
              <a:t> </a:t>
            </a:r>
            <a:r>
              <a:rPr sz="1300" dirty="0"/>
              <a:t>coming</a:t>
            </a:r>
            <a:r>
              <a:rPr sz="1300" spc="232" dirty="0"/>
              <a:t> </a:t>
            </a:r>
            <a:r>
              <a:rPr sz="1300" spc="-21" dirty="0"/>
              <a:t>back</a:t>
            </a:r>
            <a:r>
              <a:rPr sz="1300" spc="541" dirty="0"/>
              <a:t> </a:t>
            </a:r>
            <a:r>
              <a:rPr sz="1300" dirty="0"/>
              <a:t>to</a:t>
            </a:r>
            <a:r>
              <a:rPr sz="1300" spc="232" dirty="0"/>
              <a:t> </a:t>
            </a:r>
            <a:r>
              <a:rPr sz="1300" dirty="0"/>
              <a:t>you</a:t>
            </a:r>
            <a:r>
              <a:rPr sz="1300" spc="232" dirty="0"/>
              <a:t> </a:t>
            </a:r>
            <a:r>
              <a:rPr sz="1300" dirty="0"/>
              <a:t>for.</a:t>
            </a:r>
            <a:r>
              <a:rPr sz="1300" spc="232" dirty="0"/>
              <a:t> </a:t>
            </a:r>
            <a:endParaRPr lang="en-US" sz="1300" spc="232" dirty="0"/>
          </a:p>
          <a:p>
            <a:pPr marR="5080" indent="12700">
              <a:lnSpc>
                <a:spcPct val="102600"/>
              </a:lnSpc>
              <a:defRPr sz="1300">
                <a:solidFill>
                  <a:srgbClr val="2F4F74"/>
                </a:solidFill>
                <a:latin typeface="Stevie Sans Thin"/>
                <a:ea typeface="Stevie Sans Thin"/>
                <a:cs typeface="Stevie Sans Thin"/>
                <a:sym typeface="Stevie Sans Thin"/>
              </a:defRPr>
            </a:pPr>
            <a:endParaRPr lang="en-US" sz="1300" spc="232" dirty="0"/>
          </a:p>
          <a:p>
            <a:pPr marR="5080" indent="12700">
              <a:lnSpc>
                <a:spcPct val="102600"/>
              </a:lnSpc>
              <a:defRPr sz="1300">
                <a:solidFill>
                  <a:srgbClr val="2F4F74"/>
                </a:solidFill>
                <a:latin typeface="Stevie Sans Thin"/>
                <a:ea typeface="Stevie Sans Thin"/>
                <a:cs typeface="Stevie Sans Thin"/>
                <a:sym typeface="Stevie Sans Thin"/>
              </a:defRPr>
            </a:pPr>
            <a:r>
              <a:rPr sz="1300" dirty="0"/>
              <a:t>Conducting</a:t>
            </a:r>
            <a:r>
              <a:rPr sz="1300" spc="238" dirty="0"/>
              <a:t> </a:t>
            </a:r>
            <a:r>
              <a:rPr sz="1300" dirty="0"/>
              <a:t>all</a:t>
            </a:r>
            <a:r>
              <a:rPr sz="1300" spc="232" dirty="0"/>
              <a:t> </a:t>
            </a:r>
            <a:r>
              <a:rPr sz="1300" dirty="0"/>
              <a:t>affairs</a:t>
            </a:r>
            <a:r>
              <a:rPr sz="1300" spc="232" dirty="0"/>
              <a:t> </a:t>
            </a:r>
            <a:r>
              <a:rPr sz="1300" dirty="0"/>
              <a:t>with</a:t>
            </a:r>
            <a:r>
              <a:rPr sz="1300" spc="238" dirty="0"/>
              <a:t> </a:t>
            </a:r>
            <a:r>
              <a:rPr sz="1300" dirty="0"/>
              <a:t>integrity</a:t>
            </a:r>
            <a:r>
              <a:rPr sz="1300" spc="232" dirty="0"/>
              <a:t> </a:t>
            </a:r>
            <a:r>
              <a:rPr sz="1300" dirty="0"/>
              <a:t>is</a:t>
            </a:r>
            <a:r>
              <a:rPr sz="1300" spc="232" dirty="0"/>
              <a:t> </a:t>
            </a:r>
            <a:r>
              <a:rPr sz="1300" dirty="0"/>
              <a:t>the</a:t>
            </a:r>
            <a:r>
              <a:rPr sz="1300" spc="238" dirty="0"/>
              <a:t> </a:t>
            </a:r>
            <a:r>
              <a:rPr sz="1300" dirty="0"/>
              <a:t>basis</a:t>
            </a:r>
            <a:r>
              <a:rPr sz="1300" spc="232" dirty="0"/>
              <a:t> </a:t>
            </a:r>
            <a:r>
              <a:rPr sz="1300" dirty="0"/>
              <a:t>for</a:t>
            </a:r>
            <a:r>
              <a:rPr sz="1300" spc="232" dirty="0"/>
              <a:t> </a:t>
            </a:r>
            <a:r>
              <a:rPr sz="1300" spc="-10" dirty="0"/>
              <a:t>trust </a:t>
            </a:r>
            <a:r>
              <a:rPr sz="1300" dirty="0"/>
              <a:t>and</a:t>
            </a:r>
            <a:r>
              <a:rPr sz="1300" spc="297" dirty="0"/>
              <a:t> </a:t>
            </a:r>
            <a:r>
              <a:rPr sz="1300" dirty="0"/>
              <a:t>mutually</a:t>
            </a:r>
            <a:r>
              <a:rPr sz="1300" spc="297" dirty="0"/>
              <a:t> </a:t>
            </a:r>
            <a:r>
              <a:rPr sz="1300" dirty="0"/>
              <a:t>beneficial</a:t>
            </a:r>
            <a:r>
              <a:rPr sz="1300" spc="297" dirty="0"/>
              <a:t> </a:t>
            </a:r>
            <a:r>
              <a:rPr sz="1300" dirty="0"/>
              <a:t>relations</a:t>
            </a:r>
            <a:r>
              <a:rPr sz="1300" spc="297" dirty="0"/>
              <a:t> </a:t>
            </a:r>
            <a:r>
              <a:rPr sz="1300" dirty="0"/>
              <a:t>with</a:t>
            </a:r>
            <a:r>
              <a:rPr sz="1300" spc="297" dirty="0"/>
              <a:t> </a:t>
            </a:r>
            <a:r>
              <a:rPr sz="1300" dirty="0"/>
              <a:t>our</a:t>
            </a:r>
            <a:r>
              <a:rPr sz="1300" spc="292" dirty="0"/>
              <a:t> </a:t>
            </a:r>
            <a:r>
              <a:rPr sz="1300" dirty="0"/>
              <a:t>employees,</a:t>
            </a:r>
            <a:r>
              <a:rPr sz="1300" spc="297" dirty="0"/>
              <a:t> </a:t>
            </a:r>
            <a:r>
              <a:rPr sz="1300" spc="-10" dirty="0"/>
              <a:t>customers, </a:t>
            </a:r>
            <a:r>
              <a:rPr sz="1300" dirty="0"/>
              <a:t>suppliers,</a:t>
            </a:r>
            <a:r>
              <a:rPr sz="1300" spc="368" dirty="0"/>
              <a:t> </a:t>
            </a:r>
            <a:r>
              <a:rPr sz="1300" dirty="0"/>
              <a:t>partners,</a:t>
            </a:r>
            <a:r>
              <a:rPr sz="1300" spc="368" dirty="0"/>
              <a:t> </a:t>
            </a:r>
            <a:r>
              <a:rPr sz="1300" dirty="0"/>
              <a:t>and</a:t>
            </a:r>
            <a:r>
              <a:rPr sz="1300" spc="373" dirty="0"/>
              <a:t> </a:t>
            </a:r>
            <a:r>
              <a:rPr sz="1300" spc="-10" dirty="0"/>
              <a:t>communities.</a:t>
            </a:r>
          </a:p>
        </p:txBody>
      </p:sp>
      <p:sp>
        <p:nvSpPr>
          <p:cNvPr id="94" name="object 10"/>
          <p:cNvSpPr/>
          <p:nvPr/>
        </p:nvSpPr>
        <p:spPr>
          <a:xfrm>
            <a:off x="1524000" y="6284581"/>
            <a:ext cx="523392" cy="270930"/>
          </a:xfrm>
          <a:prstGeom prst="rect">
            <a:avLst/>
          </a:prstGeom>
          <a:solidFill>
            <a:srgbClr val="E8EDF6"/>
          </a:solidFill>
          <a:ln w="12700">
            <a:miter lim="400000"/>
          </a:ln>
        </p:spPr>
        <p:txBody>
          <a:bodyPr lIns="45719" rIns="45719"/>
          <a:lstStyle/>
          <a:p>
            <a:endParaRPr dirty="0"/>
          </a:p>
        </p:txBody>
      </p:sp>
      <p:sp>
        <p:nvSpPr>
          <p:cNvPr id="95" name="object 11"/>
          <p:cNvSpPr txBox="1"/>
          <p:nvPr/>
        </p:nvSpPr>
        <p:spPr>
          <a:xfrm>
            <a:off x="2175487" y="6202130"/>
            <a:ext cx="240030"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2700" spc="20">
                <a:solidFill>
                  <a:srgbClr val="E8EDF6"/>
                </a:solidFill>
                <a:latin typeface="Stevie Sans Book"/>
                <a:ea typeface="Stevie Sans Book"/>
                <a:cs typeface="Stevie Sans Book"/>
                <a:sym typeface="Stevie Sans Book"/>
              </a:defRPr>
            </a:lvl1pPr>
          </a:lstStyle>
          <a:p>
            <a:r>
              <a:rPr lang="en-US" dirty="0"/>
              <a:t>4</a:t>
            </a:r>
            <a:endParaRPr dirty="0"/>
          </a:p>
        </p:txBody>
      </p:sp>
      <p:pic>
        <p:nvPicPr>
          <p:cNvPr id="96" name="object 2" descr="object 2"/>
          <p:cNvPicPr>
            <a:picLocks noChangeAspect="1"/>
          </p:cNvPicPr>
          <p:nvPr/>
        </p:nvPicPr>
        <p:blipFill>
          <a:blip r:embed="rId2"/>
          <a:srcRect l="10611" t="556" r="59556"/>
          <a:stretch>
            <a:fillRect/>
          </a:stretch>
        </p:blipFill>
        <p:spPr>
          <a:xfrm>
            <a:off x="7975251" y="-5433"/>
            <a:ext cx="2727861" cy="2267890"/>
          </a:xfrm>
          <a:prstGeom prst="rect">
            <a:avLst/>
          </a:prstGeom>
          <a:ln w="12700">
            <a:miter lim="400000"/>
          </a:ln>
        </p:spPr>
      </p:pic>
      <p:sp>
        <p:nvSpPr>
          <p:cNvPr id="97" name="object 17"/>
          <p:cNvSpPr txBox="1"/>
          <p:nvPr/>
        </p:nvSpPr>
        <p:spPr>
          <a:xfrm>
            <a:off x="7987007" y="903246"/>
            <a:ext cx="2704208" cy="384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ctr">
              <a:spcBef>
                <a:spcPts val="100"/>
              </a:spcBef>
              <a:defRPr sz="2500" spc="212">
                <a:solidFill>
                  <a:srgbClr val="FFFFFF"/>
                </a:solidFill>
                <a:latin typeface="Warnock Pro Display"/>
                <a:ea typeface="Warnock Pro Display"/>
                <a:cs typeface="Warnock Pro Display"/>
                <a:sym typeface="Warnock Pro Display"/>
              </a:defRPr>
            </a:lvl1pPr>
          </a:lstStyle>
          <a:p>
            <a:r>
              <a:rPr dirty="0"/>
              <a:t>HOME</a:t>
            </a:r>
          </a:p>
        </p:txBody>
      </p:sp>
      <p:grpSp>
        <p:nvGrpSpPr>
          <p:cNvPr id="103" name="object 3"/>
          <p:cNvGrpSpPr/>
          <p:nvPr/>
        </p:nvGrpSpPr>
        <p:grpSpPr>
          <a:xfrm>
            <a:off x="4801031" y="2224310"/>
            <a:ext cx="5901196" cy="4624054"/>
            <a:chOff x="0" y="0"/>
            <a:chExt cx="5901195" cy="4624052"/>
          </a:xfrm>
        </p:grpSpPr>
        <p:pic>
          <p:nvPicPr>
            <p:cNvPr id="98" name="object 4" descr="object 4"/>
            <p:cNvPicPr>
              <a:picLocks noChangeAspect="1"/>
            </p:cNvPicPr>
            <p:nvPr/>
          </p:nvPicPr>
          <p:blipFill>
            <a:blip r:embed="rId3"/>
            <a:srcRect l="60669" r="9948"/>
            <a:stretch>
              <a:fillRect/>
            </a:stretch>
          </p:blipFill>
          <p:spPr>
            <a:xfrm>
              <a:off x="3158583" y="2298403"/>
              <a:ext cx="2722767" cy="2325650"/>
            </a:xfrm>
            <a:prstGeom prst="rect">
              <a:avLst/>
            </a:prstGeom>
            <a:ln w="12700" cap="flat">
              <a:noFill/>
              <a:miter lim="400000"/>
            </a:ln>
            <a:effectLst/>
          </p:spPr>
        </p:pic>
        <p:pic>
          <p:nvPicPr>
            <p:cNvPr id="99" name="object 5" descr="object 5"/>
            <p:cNvPicPr>
              <a:picLocks noChangeAspect="1"/>
            </p:cNvPicPr>
            <p:nvPr/>
          </p:nvPicPr>
          <p:blipFill>
            <a:blip r:embed="rId4"/>
            <a:srcRect l="66557" r="3842"/>
            <a:stretch>
              <a:fillRect/>
            </a:stretch>
          </p:blipFill>
          <p:spPr>
            <a:xfrm>
              <a:off x="3161469" y="0"/>
              <a:ext cx="2739727" cy="2312338"/>
            </a:xfrm>
            <a:prstGeom prst="rect">
              <a:avLst/>
            </a:prstGeom>
            <a:ln w="12700" cap="flat">
              <a:noFill/>
              <a:miter lim="400000"/>
            </a:ln>
            <a:effectLst/>
          </p:spPr>
        </p:pic>
        <p:grpSp>
          <p:nvGrpSpPr>
            <p:cNvPr id="102" name="object 6"/>
            <p:cNvGrpSpPr/>
            <p:nvPr/>
          </p:nvGrpSpPr>
          <p:grpSpPr>
            <a:xfrm>
              <a:off x="0" y="847208"/>
              <a:ext cx="63412" cy="61304"/>
              <a:chOff x="0" y="0"/>
              <a:chExt cx="63411" cy="61302"/>
            </a:xfrm>
          </p:grpSpPr>
          <p:sp>
            <p:nvSpPr>
              <p:cNvPr id="100" name="Shape"/>
              <p:cNvSpPr/>
              <p:nvPr/>
            </p:nvSpPr>
            <p:spPr>
              <a:xfrm>
                <a:off x="0" y="0"/>
                <a:ext cx="63412" cy="61303"/>
              </a:xfrm>
              <a:custGeom>
                <a:avLst/>
                <a:gdLst/>
                <a:ahLst/>
                <a:cxnLst>
                  <a:cxn ang="0">
                    <a:pos x="wd2" y="hd2"/>
                  </a:cxn>
                  <a:cxn ang="5400000">
                    <a:pos x="wd2" y="hd2"/>
                  </a:cxn>
                  <a:cxn ang="10800000">
                    <a:pos x="wd2" y="hd2"/>
                  </a:cxn>
                  <a:cxn ang="16200000">
                    <a:pos x="wd2" y="hd2"/>
                  </a:cxn>
                </a:cxnLst>
                <a:rect l="0" t="0" r="r" b="b"/>
                <a:pathLst>
                  <a:path w="21600" h="21600" extrusionOk="0">
                    <a:moveTo>
                      <a:pt x="21600" y="10493"/>
                    </a:moveTo>
                    <a:lnTo>
                      <a:pt x="21570" y="9509"/>
                    </a:lnTo>
                    <a:lnTo>
                      <a:pt x="20588" y="5495"/>
                    </a:lnTo>
                    <a:lnTo>
                      <a:pt x="20367" y="5200"/>
                    </a:lnTo>
                    <a:lnTo>
                      <a:pt x="20367" y="10493"/>
                    </a:lnTo>
                    <a:lnTo>
                      <a:pt x="19614" y="14207"/>
                    </a:lnTo>
                    <a:lnTo>
                      <a:pt x="17564" y="17237"/>
                    </a:lnTo>
                    <a:lnTo>
                      <a:pt x="14527" y="19273"/>
                    </a:lnTo>
                    <a:lnTo>
                      <a:pt x="10802" y="20020"/>
                    </a:lnTo>
                    <a:lnTo>
                      <a:pt x="7082" y="19269"/>
                    </a:lnTo>
                    <a:lnTo>
                      <a:pt x="4041" y="17228"/>
                    </a:lnTo>
                    <a:lnTo>
                      <a:pt x="1990" y="14199"/>
                    </a:lnTo>
                    <a:lnTo>
                      <a:pt x="1237" y="10493"/>
                    </a:lnTo>
                    <a:lnTo>
                      <a:pt x="1973" y="6779"/>
                    </a:lnTo>
                    <a:lnTo>
                      <a:pt x="4010" y="3745"/>
                    </a:lnTo>
                    <a:lnTo>
                      <a:pt x="7039" y="1692"/>
                    </a:lnTo>
                    <a:lnTo>
                      <a:pt x="10759" y="940"/>
                    </a:lnTo>
                    <a:lnTo>
                      <a:pt x="14484" y="1674"/>
                    </a:lnTo>
                    <a:lnTo>
                      <a:pt x="17529" y="3701"/>
                    </a:lnTo>
                    <a:lnTo>
                      <a:pt x="19589" y="6721"/>
                    </a:lnTo>
                    <a:lnTo>
                      <a:pt x="20324" y="10310"/>
                    </a:lnTo>
                    <a:lnTo>
                      <a:pt x="20345" y="10493"/>
                    </a:lnTo>
                    <a:lnTo>
                      <a:pt x="20367" y="5200"/>
                    </a:lnTo>
                    <a:lnTo>
                      <a:pt x="18139" y="2170"/>
                    </a:lnTo>
                    <a:lnTo>
                      <a:pt x="16141" y="940"/>
                    </a:lnTo>
                    <a:lnTo>
                      <a:pt x="14618" y="0"/>
                    </a:lnTo>
                    <a:lnTo>
                      <a:pt x="692" y="6269"/>
                    </a:lnTo>
                    <a:lnTo>
                      <a:pt x="0" y="10493"/>
                    </a:lnTo>
                    <a:lnTo>
                      <a:pt x="21" y="11223"/>
                    </a:lnTo>
                    <a:lnTo>
                      <a:pt x="1012" y="15380"/>
                    </a:lnTo>
                    <a:lnTo>
                      <a:pt x="3448" y="18714"/>
                    </a:lnTo>
                    <a:lnTo>
                      <a:pt x="6965" y="20902"/>
                    </a:lnTo>
                    <a:lnTo>
                      <a:pt x="11200" y="21600"/>
                    </a:lnTo>
                    <a:lnTo>
                      <a:pt x="15375" y="20606"/>
                    </a:lnTo>
                    <a:lnTo>
                      <a:pt x="16188" y="20020"/>
                    </a:lnTo>
                    <a:lnTo>
                      <a:pt x="18723" y="18186"/>
                    </a:lnTo>
                    <a:lnTo>
                      <a:pt x="20912" y="14686"/>
                    </a:lnTo>
                    <a:lnTo>
                      <a:pt x="21600" y="10493"/>
                    </a:lnTo>
                    <a:close/>
                  </a:path>
                </a:pathLst>
              </a:custGeom>
              <a:solidFill>
                <a:srgbClr val="235077"/>
              </a:solidFill>
              <a:ln w="12700" cap="flat">
                <a:noFill/>
                <a:miter lim="400000"/>
              </a:ln>
              <a:effectLst/>
            </p:spPr>
            <p:txBody>
              <a:bodyPr wrap="square" lIns="45719" tIns="45719" rIns="45719" bIns="45719" numCol="1" anchor="t">
                <a:noAutofit/>
              </a:bodyPr>
              <a:lstStyle/>
              <a:p>
                <a:endParaRPr dirty="0"/>
              </a:p>
            </p:txBody>
          </p:sp>
          <p:sp>
            <p:nvSpPr>
              <p:cNvPr id="101" name="Shape"/>
              <p:cNvSpPr/>
              <p:nvPr/>
            </p:nvSpPr>
            <p:spPr>
              <a:xfrm>
                <a:off x="19519" y="13829"/>
                <a:ext cx="27306" cy="3073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980" y="13719"/>
                    </a:lnTo>
                    <a:lnTo>
                      <a:pt x="14517" y="13174"/>
                    </a:lnTo>
                    <a:lnTo>
                      <a:pt x="18214" y="12621"/>
                    </a:lnTo>
                    <a:lnTo>
                      <a:pt x="19922" y="10845"/>
                    </a:lnTo>
                    <a:lnTo>
                      <a:pt x="20876" y="9845"/>
                    </a:lnTo>
                    <a:lnTo>
                      <a:pt x="20876" y="2366"/>
                    </a:lnTo>
                    <a:lnTo>
                      <a:pt x="16517" y="0"/>
                    </a:lnTo>
                    <a:lnTo>
                      <a:pt x="16517" y="9247"/>
                    </a:lnTo>
                    <a:lnTo>
                      <a:pt x="14517" y="10845"/>
                    </a:lnTo>
                    <a:lnTo>
                      <a:pt x="4109" y="10845"/>
                    </a:lnTo>
                    <a:lnTo>
                      <a:pt x="4109" y="3097"/>
                    </a:lnTo>
                    <a:lnTo>
                      <a:pt x="14367" y="3097"/>
                    </a:lnTo>
                    <a:lnTo>
                      <a:pt x="16517" y="4605"/>
                    </a:lnTo>
                    <a:lnTo>
                      <a:pt x="16517" y="0"/>
                    </a:lnTo>
                    <a:lnTo>
                      <a:pt x="0" y="0"/>
                    </a:lnTo>
                    <a:lnTo>
                      <a:pt x="0" y="21600"/>
                    </a:lnTo>
                    <a:lnTo>
                      <a:pt x="4059" y="21600"/>
                    </a:lnTo>
                    <a:lnTo>
                      <a:pt x="4059" y="13719"/>
                    </a:lnTo>
                    <a:lnTo>
                      <a:pt x="10157" y="13719"/>
                    </a:lnTo>
                    <a:lnTo>
                      <a:pt x="16517" y="21600"/>
                    </a:lnTo>
                    <a:lnTo>
                      <a:pt x="21600" y="21600"/>
                    </a:lnTo>
                    <a:close/>
                  </a:path>
                </a:pathLst>
              </a:custGeom>
              <a:noFill/>
              <a:ln w="12700" cap="flat">
                <a:noFill/>
                <a:miter lim="400000"/>
              </a:ln>
              <a:effectLst/>
            </p:spPr>
            <p:txBody>
              <a:bodyPr wrap="square" lIns="45719" tIns="45719" rIns="45719" bIns="45719" numCol="1" anchor="t">
                <a:noAutofit/>
              </a:bodyPr>
              <a:lstStyle/>
              <a:p>
                <a:endParaRPr dirty="0"/>
              </a:p>
            </p:txBody>
          </p:sp>
        </p:grpSp>
      </p:grpSp>
      <p:sp>
        <p:nvSpPr>
          <p:cNvPr id="104" name="object 7"/>
          <p:cNvSpPr txBox="1"/>
          <p:nvPr/>
        </p:nvSpPr>
        <p:spPr>
          <a:xfrm>
            <a:off x="7975250" y="3232151"/>
            <a:ext cx="2727722" cy="384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ctr">
              <a:spcBef>
                <a:spcPts val="100"/>
              </a:spcBef>
              <a:defRPr sz="2500" spc="124">
                <a:solidFill>
                  <a:srgbClr val="FFFFFF"/>
                </a:solidFill>
                <a:latin typeface="Warnock Pro Display"/>
                <a:ea typeface="Warnock Pro Display"/>
                <a:cs typeface="Warnock Pro Display"/>
                <a:sym typeface="Warnock Pro Display"/>
              </a:defRPr>
            </a:lvl1pPr>
          </a:lstStyle>
          <a:p>
            <a:r>
              <a:rPr dirty="0"/>
              <a:t>HOSPITALITY</a:t>
            </a:r>
          </a:p>
        </p:txBody>
      </p:sp>
      <p:sp>
        <p:nvSpPr>
          <p:cNvPr id="105" name="object 7"/>
          <p:cNvSpPr txBox="1"/>
          <p:nvPr/>
        </p:nvSpPr>
        <p:spPr>
          <a:xfrm>
            <a:off x="7975250" y="5561055"/>
            <a:ext cx="2727722" cy="384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ctr">
              <a:spcBef>
                <a:spcPts val="100"/>
              </a:spcBef>
              <a:defRPr sz="2500" spc="124">
                <a:solidFill>
                  <a:srgbClr val="FFFFFF"/>
                </a:solidFill>
                <a:latin typeface="Warnock Pro Display"/>
                <a:ea typeface="Warnock Pro Display"/>
                <a:cs typeface="Warnock Pro Display"/>
                <a:sym typeface="Warnock Pro Display"/>
              </a:defRPr>
            </a:lvl1pPr>
          </a:lstStyle>
          <a:p>
            <a:r>
              <a:rPr dirty="0"/>
              <a:t>OUTDOOR</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Screen Shot 2023-02-15 at 1.34.39 PM.png" descr="Screen Shot 2023-02-15 at 1.34.39 PM.png"/>
          <p:cNvPicPr>
            <a:picLocks noChangeAspect="1"/>
          </p:cNvPicPr>
          <p:nvPr/>
        </p:nvPicPr>
        <p:blipFill>
          <a:blip r:embed="rId2"/>
          <a:srcRect l="20551" t="184" r="9398"/>
          <a:stretch>
            <a:fillRect/>
          </a:stretch>
        </p:blipFill>
        <p:spPr>
          <a:xfrm flipH="1">
            <a:off x="1503378" y="-29380"/>
            <a:ext cx="9165404" cy="6888502"/>
          </a:xfrm>
          <a:prstGeom prst="rect">
            <a:avLst/>
          </a:prstGeom>
          <a:ln w="12700">
            <a:miter lim="400000"/>
          </a:ln>
        </p:spPr>
      </p:pic>
      <p:sp>
        <p:nvSpPr>
          <p:cNvPr id="84" name="object 4"/>
          <p:cNvSpPr/>
          <p:nvPr/>
        </p:nvSpPr>
        <p:spPr>
          <a:xfrm>
            <a:off x="10144608" y="6287654"/>
            <a:ext cx="523393" cy="270930"/>
          </a:xfrm>
          <a:prstGeom prst="rect">
            <a:avLst/>
          </a:prstGeom>
          <a:solidFill>
            <a:srgbClr val="E8EDF6"/>
          </a:solidFill>
          <a:ln w="12700">
            <a:miter lim="400000"/>
          </a:ln>
        </p:spPr>
        <p:txBody>
          <a:bodyPr lIns="45719" rIns="45719"/>
          <a:lstStyle/>
          <a:p>
            <a:endParaRPr dirty="0"/>
          </a:p>
        </p:txBody>
      </p:sp>
      <p:sp>
        <p:nvSpPr>
          <p:cNvPr id="85" name="object 5"/>
          <p:cNvSpPr txBox="1"/>
          <p:nvPr/>
        </p:nvSpPr>
        <p:spPr>
          <a:xfrm>
            <a:off x="9766959" y="6205209"/>
            <a:ext cx="235585"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2700" spc="20">
                <a:solidFill>
                  <a:srgbClr val="E8EDF6"/>
                </a:solidFill>
                <a:latin typeface="Stevie Sans Book"/>
                <a:ea typeface="Stevie Sans Book"/>
                <a:cs typeface="Stevie Sans Book"/>
                <a:sym typeface="Stevie Sans Book"/>
              </a:defRPr>
            </a:lvl1pPr>
          </a:lstStyle>
          <a:p>
            <a:r>
              <a:rPr lang="en-US" dirty="0"/>
              <a:t>3</a:t>
            </a:r>
            <a:endParaRPr dirty="0"/>
          </a:p>
        </p:txBody>
      </p:sp>
      <p:sp>
        <p:nvSpPr>
          <p:cNvPr id="86" name="North American Manufacturing &amp; Distribution Facilities:…"/>
          <p:cNvSpPr txBox="1"/>
          <p:nvPr/>
        </p:nvSpPr>
        <p:spPr>
          <a:xfrm>
            <a:off x="1946974" y="1838831"/>
            <a:ext cx="6272117" cy="3247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1500">
                <a:solidFill>
                  <a:srgbClr val="2F4F74"/>
                </a:solidFill>
                <a:latin typeface="Stevie Sans Book"/>
                <a:ea typeface="Stevie Sans Book"/>
                <a:cs typeface="Stevie Sans Book"/>
                <a:sym typeface="Stevie Sans Book"/>
              </a:defRPr>
            </a:pPr>
            <a:endParaRPr sz="1500" dirty="0"/>
          </a:p>
          <a:p>
            <a:pPr indent="216534">
              <a:defRPr sz="1500" spc="93">
                <a:solidFill>
                  <a:srgbClr val="2F4F74"/>
                </a:solidFill>
                <a:latin typeface="Stevie Sans Medium"/>
                <a:ea typeface="Stevie Sans Medium"/>
                <a:cs typeface="Stevie Sans Medium"/>
                <a:sym typeface="Stevie Sans Medium"/>
              </a:defRPr>
            </a:pPr>
            <a:r>
              <a:rPr sz="1500" dirty="0"/>
              <a:t>North</a:t>
            </a:r>
            <a:r>
              <a:rPr sz="1500" spc="106" dirty="0"/>
              <a:t> </a:t>
            </a:r>
            <a:r>
              <a:rPr sz="1500" spc="81" dirty="0"/>
              <a:t>American</a:t>
            </a:r>
            <a:r>
              <a:rPr sz="1500" spc="112" dirty="0"/>
              <a:t> </a:t>
            </a:r>
            <a:r>
              <a:rPr sz="1500" spc="87" dirty="0"/>
              <a:t>Manufacturing</a:t>
            </a:r>
            <a:r>
              <a:rPr sz="1500" spc="106" dirty="0"/>
              <a:t> </a:t>
            </a:r>
            <a:r>
              <a:rPr sz="1500" spc="68" dirty="0"/>
              <a:t>&amp;</a:t>
            </a:r>
            <a:r>
              <a:rPr sz="1500" spc="112" dirty="0"/>
              <a:t> </a:t>
            </a:r>
            <a:r>
              <a:rPr sz="1500" spc="81" dirty="0"/>
              <a:t>Distribution</a:t>
            </a:r>
            <a:r>
              <a:rPr sz="1500" spc="106" dirty="0"/>
              <a:t> </a:t>
            </a:r>
            <a:r>
              <a:rPr sz="1500" spc="62" dirty="0"/>
              <a:t>Facilities:</a:t>
            </a:r>
          </a:p>
          <a:p>
            <a:pPr>
              <a:defRPr sz="1500">
                <a:solidFill>
                  <a:srgbClr val="2F4F74"/>
                </a:solidFill>
                <a:latin typeface="Stevie Sans Book"/>
                <a:ea typeface="Stevie Sans Book"/>
                <a:cs typeface="Stevie Sans Book"/>
                <a:sym typeface="Stevie Sans Book"/>
              </a:defRPr>
            </a:pPr>
            <a:endParaRPr sz="1500" spc="62" dirty="0"/>
          </a:p>
          <a:p>
            <a:pPr marL="382270" indent="-166370">
              <a:buSzPct val="100000"/>
              <a:buChar char="–"/>
              <a:tabLst>
                <a:tab pos="381000" algn="l"/>
              </a:tabLst>
              <a:defRPr sz="1500">
                <a:solidFill>
                  <a:srgbClr val="2F4F74"/>
                </a:solidFill>
                <a:latin typeface="Stevie Sans Book"/>
                <a:ea typeface="Stevie Sans Book"/>
                <a:cs typeface="Stevie Sans Book"/>
                <a:sym typeface="Stevie Sans Book"/>
              </a:defRPr>
            </a:pPr>
            <a:r>
              <a:rPr sz="1500" dirty="0"/>
              <a:t>Mason,</a:t>
            </a:r>
            <a:r>
              <a:rPr sz="1500" spc="375" dirty="0"/>
              <a:t> </a:t>
            </a:r>
            <a:r>
              <a:rPr sz="1500" dirty="0"/>
              <a:t>OH,</a:t>
            </a:r>
            <a:r>
              <a:rPr sz="1500" spc="381" dirty="0"/>
              <a:t> </a:t>
            </a:r>
            <a:r>
              <a:rPr sz="1500" dirty="0"/>
              <a:t>USA:</a:t>
            </a:r>
            <a:r>
              <a:rPr sz="1500" spc="381" dirty="0"/>
              <a:t> </a:t>
            </a:r>
            <a:r>
              <a:rPr sz="1500" dirty="0"/>
              <a:t>Corporate</a:t>
            </a:r>
            <a:r>
              <a:rPr sz="1500" spc="412" dirty="0"/>
              <a:t> </a:t>
            </a:r>
            <a:r>
              <a:rPr sz="1500" spc="-31" dirty="0"/>
              <a:t>HQ</a:t>
            </a:r>
          </a:p>
          <a:p>
            <a:pPr marL="382270" indent="-166370">
              <a:buSzPct val="100000"/>
              <a:buChar char="–"/>
              <a:tabLst>
                <a:tab pos="381000" algn="l"/>
              </a:tabLst>
              <a:defRPr sz="1500">
                <a:solidFill>
                  <a:srgbClr val="2F4F74"/>
                </a:solidFill>
                <a:latin typeface="Stevie Sans Book"/>
                <a:ea typeface="Stevie Sans Book"/>
                <a:cs typeface="Stevie Sans Book"/>
                <a:sym typeface="Stevie Sans Book"/>
              </a:defRPr>
            </a:pPr>
            <a:r>
              <a:rPr sz="1500" dirty="0"/>
              <a:t>Blue</a:t>
            </a:r>
            <a:r>
              <a:rPr sz="1500" spc="262" dirty="0"/>
              <a:t> </a:t>
            </a:r>
            <a:r>
              <a:rPr sz="1500" dirty="0"/>
              <a:t>Ash,</a:t>
            </a:r>
            <a:r>
              <a:rPr sz="1500" spc="268" dirty="0"/>
              <a:t> </a:t>
            </a:r>
            <a:r>
              <a:rPr sz="1500" dirty="0"/>
              <a:t>OH,</a:t>
            </a:r>
            <a:r>
              <a:rPr sz="1500" spc="268" dirty="0"/>
              <a:t> </a:t>
            </a:r>
            <a:r>
              <a:rPr sz="1500" dirty="0"/>
              <a:t>USA:</a:t>
            </a:r>
            <a:r>
              <a:rPr sz="1500" spc="312" dirty="0"/>
              <a:t> </a:t>
            </a:r>
            <a:r>
              <a:rPr sz="1500" dirty="0"/>
              <a:t>Feather</a:t>
            </a:r>
            <a:r>
              <a:rPr sz="1500" spc="286" dirty="0"/>
              <a:t> </a:t>
            </a:r>
            <a:r>
              <a:rPr sz="1500" dirty="0"/>
              <a:t>&amp;</a:t>
            </a:r>
            <a:r>
              <a:rPr sz="1500" spc="286" dirty="0"/>
              <a:t> </a:t>
            </a:r>
            <a:r>
              <a:rPr sz="1500" dirty="0"/>
              <a:t>Down</a:t>
            </a:r>
            <a:r>
              <a:rPr sz="1500" spc="286" dirty="0"/>
              <a:t> </a:t>
            </a:r>
            <a:r>
              <a:rPr sz="1500" spc="-12" dirty="0"/>
              <a:t>Processing</a:t>
            </a:r>
          </a:p>
          <a:p>
            <a:pPr marL="382270" indent="-166370">
              <a:buSzPct val="100000"/>
              <a:buChar char="–"/>
              <a:tabLst>
                <a:tab pos="381000" algn="l"/>
              </a:tabLst>
              <a:defRPr sz="1500">
                <a:solidFill>
                  <a:srgbClr val="2F4F74"/>
                </a:solidFill>
                <a:latin typeface="Stevie Sans Book"/>
                <a:ea typeface="Stevie Sans Book"/>
                <a:cs typeface="Stevie Sans Book"/>
                <a:sym typeface="Stevie Sans Book"/>
              </a:defRPr>
            </a:pPr>
            <a:r>
              <a:rPr sz="1500" dirty="0"/>
              <a:t>Blue</a:t>
            </a:r>
            <a:r>
              <a:rPr sz="1500" spc="343" dirty="0"/>
              <a:t> </a:t>
            </a:r>
            <a:r>
              <a:rPr sz="1500" dirty="0"/>
              <a:t>Ash,</a:t>
            </a:r>
            <a:r>
              <a:rPr sz="1500" spc="350" dirty="0"/>
              <a:t> </a:t>
            </a:r>
            <a:r>
              <a:rPr sz="1500" dirty="0"/>
              <a:t>OH,</a:t>
            </a:r>
            <a:r>
              <a:rPr sz="1500" spc="350" dirty="0"/>
              <a:t> </a:t>
            </a:r>
            <a:r>
              <a:rPr sz="1500" dirty="0"/>
              <a:t>USA:</a:t>
            </a:r>
            <a:r>
              <a:rPr sz="1500" spc="343" dirty="0"/>
              <a:t> </a:t>
            </a:r>
            <a:r>
              <a:rPr sz="1500" dirty="0"/>
              <a:t>Distribution</a:t>
            </a:r>
            <a:r>
              <a:rPr sz="1500" spc="375" dirty="0"/>
              <a:t> </a:t>
            </a:r>
            <a:r>
              <a:rPr sz="1500" spc="-12" dirty="0"/>
              <a:t>Center</a:t>
            </a:r>
          </a:p>
          <a:p>
            <a:pPr marL="382270" indent="-166370">
              <a:buSzPct val="100000"/>
              <a:buChar char="–"/>
              <a:tabLst>
                <a:tab pos="381000" algn="l"/>
              </a:tabLst>
              <a:defRPr sz="1500">
                <a:solidFill>
                  <a:srgbClr val="2F4F74"/>
                </a:solidFill>
                <a:latin typeface="Stevie Sans Book"/>
                <a:ea typeface="Stevie Sans Book"/>
                <a:cs typeface="Stevie Sans Book"/>
                <a:sym typeface="Stevie Sans Book"/>
              </a:defRPr>
            </a:pPr>
            <a:r>
              <a:rPr sz="1500" dirty="0"/>
              <a:t>Toronto,</a:t>
            </a:r>
            <a:r>
              <a:rPr sz="1500" spc="262" dirty="0"/>
              <a:t> </a:t>
            </a:r>
            <a:r>
              <a:rPr sz="1500" dirty="0"/>
              <a:t>ON,</a:t>
            </a:r>
            <a:r>
              <a:rPr sz="1500" spc="262" dirty="0"/>
              <a:t> </a:t>
            </a:r>
            <a:r>
              <a:rPr sz="1500" dirty="0"/>
              <a:t>CA:</a:t>
            </a:r>
            <a:r>
              <a:rPr sz="1500" spc="306" dirty="0"/>
              <a:t> </a:t>
            </a:r>
            <a:r>
              <a:rPr sz="1500" dirty="0"/>
              <a:t>Feather</a:t>
            </a:r>
            <a:r>
              <a:rPr sz="1500" spc="281" dirty="0"/>
              <a:t> </a:t>
            </a:r>
            <a:r>
              <a:rPr sz="1500" dirty="0"/>
              <a:t>&amp;</a:t>
            </a:r>
            <a:r>
              <a:rPr sz="1500" spc="281" dirty="0"/>
              <a:t> </a:t>
            </a:r>
            <a:r>
              <a:rPr sz="1500" dirty="0"/>
              <a:t>Down</a:t>
            </a:r>
            <a:r>
              <a:rPr sz="1500" spc="281" dirty="0"/>
              <a:t> </a:t>
            </a:r>
            <a:r>
              <a:rPr sz="1500" spc="-12" dirty="0"/>
              <a:t>Processing</a:t>
            </a:r>
            <a:endParaRPr lang="en-US" sz="1500" spc="-12" dirty="0"/>
          </a:p>
          <a:p>
            <a:pPr marL="382270" indent="-166370">
              <a:buSzPct val="100000"/>
              <a:buChar char="–"/>
              <a:tabLst>
                <a:tab pos="381000" algn="l"/>
              </a:tabLst>
              <a:defRPr sz="1500">
                <a:solidFill>
                  <a:srgbClr val="2F4F74"/>
                </a:solidFill>
                <a:latin typeface="Stevie Sans Book"/>
                <a:ea typeface="Stevie Sans Book"/>
                <a:cs typeface="Stevie Sans Book"/>
                <a:sym typeface="Stevie Sans Book"/>
              </a:defRPr>
            </a:pPr>
            <a:r>
              <a:rPr lang="en-US" sz="1500" spc="-12" dirty="0"/>
              <a:t>North Carolina, USA Mattress Pads</a:t>
            </a:r>
            <a:endParaRPr sz="1500" spc="-12" dirty="0"/>
          </a:p>
          <a:p>
            <a:pPr>
              <a:buClr>
                <a:srgbClr val="FBFBFB"/>
              </a:buClr>
              <a:buSzPct val="100000"/>
              <a:buFont typeface="Stevie Sans Book"/>
              <a:buChar char="–"/>
              <a:defRPr sz="1500">
                <a:solidFill>
                  <a:srgbClr val="2F4F74"/>
                </a:solidFill>
                <a:latin typeface="Stevie Sans Book"/>
                <a:ea typeface="Stevie Sans Book"/>
                <a:cs typeface="Stevie Sans Book"/>
                <a:sym typeface="Stevie Sans Book"/>
              </a:defRPr>
            </a:pPr>
            <a:endParaRPr sz="1500" spc="-12" dirty="0"/>
          </a:p>
          <a:p>
            <a:pPr indent="216534">
              <a:spcBef>
                <a:spcPts val="1200"/>
              </a:spcBef>
              <a:defRPr sz="1500" spc="81">
                <a:solidFill>
                  <a:srgbClr val="2F4F74"/>
                </a:solidFill>
                <a:latin typeface="Stevie Sans Medium"/>
                <a:ea typeface="Stevie Sans Medium"/>
                <a:cs typeface="Stevie Sans Medium"/>
                <a:sym typeface="Stevie Sans Medium"/>
              </a:defRPr>
            </a:pPr>
            <a:r>
              <a:rPr sz="1500" dirty="0"/>
              <a:t>International</a:t>
            </a:r>
            <a:r>
              <a:rPr sz="1500" spc="112" dirty="0"/>
              <a:t> </a:t>
            </a:r>
            <a:r>
              <a:rPr sz="1500" spc="87" dirty="0"/>
              <a:t>Offices:</a:t>
            </a:r>
          </a:p>
          <a:p>
            <a:pPr>
              <a:defRPr sz="1500">
                <a:solidFill>
                  <a:srgbClr val="2F4F74"/>
                </a:solidFill>
                <a:latin typeface="Stevie Sans Book"/>
                <a:ea typeface="Stevie Sans Book"/>
                <a:cs typeface="Stevie Sans Book"/>
                <a:sym typeface="Stevie Sans Book"/>
              </a:defRPr>
            </a:pPr>
            <a:endParaRPr sz="1500" spc="87" dirty="0"/>
          </a:p>
          <a:p>
            <a:pPr marL="382270" indent="-166370">
              <a:buSzPct val="100000"/>
              <a:buChar char="–"/>
              <a:tabLst>
                <a:tab pos="381000" algn="l"/>
              </a:tabLst>
              <a:defRPr sz="1500">
                <a:solidFill>
                  <a:srgbClr val="2F4F74"/>
                </a:solidFill>
                <a:latin typeface="Stevie Sans Book"/>
                <a:ea typeface="Stevie Sans Book"/>
                <a:cs typeface="Stevie Sans Book"/>
                <a:sym typeface="Stevie Sans Book"/>
              </a:defRPr>
            </a:pPr>
            <a:r>
              <a:rPr sz="1500" dirty="0"/>
              <a:t>China:</a:t>
            </a:r>
            <a:r>
              <a:rPr sz="1500" spc="381" dirty="0"/>
              <a:t> </a:t>
            </a:r>
            <a:r>
              <a:rPr sz="1500" dirty="0"/>
              <a:t>Sourcing</a:t>
            </a:r>
            <a:r>
              <a:rPr sz="1500" spc="362" dirty="0"/>
              <a:t> </a:t>
            </a:r>
            <a:r>
              <a:rPr sz="1500" dirty="0"/>
              <a:t>&amp;</a:t>
            </a:r>
            <a:r>
              <a:rPr sz="1500" spc="362" dirty="0"/>
              <a:t> </a:t>
            </a:r>
            <a:r>
              <a:rPr sz="1500" dirty="0"/>
              <a:t>Quality</a:t>
            </a:r>
            <a:r>
              <a:rPr sz="1500" spc="362" dirty="0"/>
              <a:t> </a:t>
            </a:r>
            <a:r>
              <a:rPr sz="1500" dirty="0"/>
              <a:t>Assurance</a:t>
            </a:r>
            <a:r>
              <a:rPr sz="1500" spc="362" dirty="0"/>
              <a:t> </a:t>
            </a:r>
            <a:r>
              <a:rPr sz="1500" spc="43" dirty="0"/>
              <a:t>Offices</a:t>
            </a:r>
          </a:p>
          <a:p>
            <a:pPr marL="382270" indent="-166370">
              <a:buSzPct val="100000"/>
              <a:buChar char="–"/>
              <a:tabLst>
                <a:tab pos="381000" algn="l"/>
              </a:tabLst>
              <a:defRPr sz="1500">
                <a:solidFill>
                  <a:srgbClr val="2F4F74"/>
                </a:solidFill>
                <a:latin typeface="Stevie Sans Book"/>
                <a:ea typeface="Stevie Sans Book"/>
                <a:cs typeface="Stevie Sans Book"/>
                <a:sym typeface="Stevie Sans Book"/>
              </a:defRPr>
            </a:pPr>
            <a:r>
              <a:rPr sz="1500" dirty="0"/>
              <a:t>Europe:</a:t>
            </a:r>
            <a:r>
              <a:rPr sz="1500" spc="381" dirty="0"/>
              <a:t> </a:t>
            </a:r>
            <a:r>
              <a:rPr sz="1500" dirty="0"/>
              <a:t>Sourcing</a:t>
            </a:r>
            <a:r>
              <a:rPr sz="1500" spc="412" dirty="0"/>
              <a:t> </a:t>
            </a:r>
            <a:r>
              <a:rPr sz="1500" spc="-12" dirty="0"/>
              <a:t>Office</a:t>
            </a:r>
          </a:p>
        </p:txBody>
      </p:sp>
      <p:sp>
        <p:nvSpPr>
          <p:cNvPr id="87" name="Where we are"/>
          <p:cNvSpPr txBox="1">
            <a:spLocks noGrp="1"/>
          </p:cNvSpPr>
          <p:nvPr>
            <p:ph type="title" idx="4294967295"/>
          </p:nvPr>
        </p:nvSpPr>
        <p:spPr>
          <a:xfrm>
            <a:off x="2001968" y="652175"/>
            <a:ext cx="3934227" cy="675894"/>
          </a:xfrm>
          <a:prstGeom prst="rect">
            <a:avLst/>
          </a:prstGeom>
        </p:spPr>
        <p:txBody>
          <a:bodyPr>
            <a:normAutofit fontScale="90000"/>
          </a:bodyPr>
          <a:lstStyle>
            <a:lvl1pPr indent="116204">
              <a:spcBef>
                <a:spcPts val="100"/>
              </a:spcBef>
              <a:defRPr>
                <a:solidFill>
                  <a:srgbClr val="2F4F74"/>
                </a:solidFill>
              </a:defRPr>
            </a:lvl1pPr>
          </a:lstStyle>
          <a:p>
            <a:r>
              <a:rPr dirty="0"/>
              <a:t>Where we are</a:t>
            </a:r>
          </a:p>
        </p:txBody>
      </p:sp>
      <p:sp>
        <p:nvSpPr>
          <p:cNvPr id="88" name="object 3"/>
          <p:cNvSpPr/>
          <p:nvPr/>
        </p:nvSpPr>
        <p:spPr>
          <a:xfrm>
            <a:off x="2118394" y="1160189"/>
            <a:ext cx="2774085" cy="1"/>
          </a:xfrm>
          <a:prstGeom prst="line">
            <a:avLst/>
          </a:prstGeom>
          <a:ln w="5435">
            <a:solidFill>
              <a:srgbClr val="2F4F74"/>
            </a:solidFill>
          </a:ln>
        </p:spPr>
        <p:txBody>
          <a:bodyPr lIns="45719" rIns="45719"/>
          <a:lstStyle/>
          <a:p>
            <a:endParaRPr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object 2"/>
          <p:cNvSpPr txBox="1">
            <a:spLocks noGrp="1"/>
          </p:cNvSpPr>
          <p:nvPr>
            <p:ph type="title"/>
          </p:nvPr>
        </p:nvSpPr>
        <p:spPr>
          <a:xfrm>
            <a:off x="1570004" y="224430"/>
            <a:ext cx="3934227" cy="675894"/>
          </a:xfrm>
          <a:prstGeom prst="rect">
            <a:avLst/>
          </a:prstGeom>
        </p:spPr>
        <p:txBody>
          <a:bodyPr>
            <a:normAutofit fontScale="90000"/>
          </a:bodyPr>
          <a:lstStyle>
            <a:lvl1pPr indent="115570">
              <a:spcBef>
                <a:spcPts val="100"/>
              </a:spcBef>
            </a:lvl1pPr>
          </a:lstStyle>
          <a:p>
            <a:r>
              <a:rPr dirty="0"/>
              <a:t>Our Certifications</a:t>
            </a:r>
          </a:p>
        </p:txBody>
      </p:sp>
      <p:sp>
        <p:nvSpPr>
          <p:cNvPr id="211" name="object 3"/>
          <p:cNvSpPr/>
          <p:nvPr/>
        </p:nvSpPr>
        <p:spPr>
          <a:xfrm>
            <a:off x="1688339" y="719744"/>
            <a:ext cx="3816301" cy="1"/>
          </a:xfrm>
          <a:prstGeom prst="line">
            <a:avLst/>
          </a:prstGeom>
          <a:ln w="5435">
            <a:solidFill>
              <a:srgbClr val="235077"/>
            </a:solidFill>
          </a:ln>
        </p:spPr>
        <p:txBody>
          <a:bodyPr lIns="45719" rIns="45719"/>
          <a:lstStyle/>
          <a:p>
            <a:endParaRPr dirty="0"/>
          </a:p>
        </p:txBody>
      </p:sp>
      <p:pic>
        <p:nvPicPr>
          <p:cNvPr id="212" name="object 6" descr="object 6"/>
          <p:cNvPicPr>
            <a:picLocks noChangeAspect="1"/>
          </p:cNvPicPr>
          <p:nvPr/>
        </p:nvPicPr>
        <p:blipFill>
          <a:blip r:embed="rId2"/>
          <a:stretch>
            <a:fillRect/>
          </a:stretch>
        </p:blipFill>
        <p:spPr>
          <a:xfrm>
            <a:off x="2084848" y="1288640"/>
            <a:ext cx="881183" cy="881887"/>
          </a:xfrm>
          <a:prstGeom prst="rect">
            <a:avLst/>
          </a:prstGeom>
          <a:ln w="12700">
            <a:miter lim="400000"/>
          </a:ln>
        </p:spPr>
      </p:pic>
      <p:pic>
        <p:nvPicPr>
          <p:cNvPr id="213" name="object 7" descr="object 7"/>
          <p:cNvPicPr>
            <a:picLocks noChangeAspect="1"/>
          </p:cNvPicPr>
          <p:nvPr/>
        </p:nvPicPr>
        <p:blipFill>
          <a:blip r:embed="rId3"/>
          <a:stretch>
            <a:fillRect/>
          </a:stretch>
        </p:blipFill>
        <p:spPr>
          <a:xfrm>
            <a:off x="2122948" y="2403327"/>
            <a:ext cx="804983" cy="774059"/>
          </a:xfrm>
          <a:prstGeom prst="rect">
            <a:avLst/>
          </a:prstGeom>
          <a:ln w="12700">
            <a:miter lim="400000"/>
          </a:ln>
        </p:spPr>
      </p:pic>
      <p:sp>
        <p:nvSpPr>
          <p:cNvPr id="214" name="object 9"/>
          <p:cNvSpPr txBox="1"/>
          <p:nvPr/>
        </p:nvSpPr>
        <p:spPr>
          <a:xfrm>
            <a:off x="3171228" y="2475173"/>
            <a:ext cx="1925097"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R="5080" indent="12700">
              <a:spcBef>
                <a:spcPts val="100"/>
              </a:spcBef>
              <a:defRPr sz="800">
                <a:solidFill>
                  <a:srgbClr val="2F4F74"/>
                </a:solidFill>
                <a:latin typeface="Stevie Sans Thin"/>
                <a:ea typeface="Stevie Sans Thin"/>
                <a:cs typeface="Stevie Sans Thin"/>
                <a:sym typeface="Stevie Sans Thin"/>
              </a:defRPr>
            </a:lvl1pPr>
          </a:lstStyle>
          <a:p>
            <a:r>
              <a:rPr dirty="0"/>
              <a:t>We are TDS/NSF certified and can provide various qualities of down &amp; feather that carry the certification. Created by Patagonia to help ensure traceability and responsibility for feather &amp; down material.</a:t>
            </a:r>
          </a:p>
        </p:txBody>
      </p:sp>
      <p:sp>
        <p:nvSpPr>
          <p:cNvPr id="215" name="object 11"/>
          <p:cNvSpPr txBox="1"/>
          <p:nvPr/>
        </p:nvSpPr>
        <p:spPr>
          <a:xfrm>
            <a:off x="3171228" y="1419907"/>
            <a:ext cx="1925097" cy="644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R="5080" indent="12700">
              <a:lnSpc>
                <a:spcPct val="101800"/>
              </a:lnSpc>
              <a:defRPr sz="800">
                <a:solidFill>
                  <a:srgbClr val="2F4F74"/>
                </a:solidFill>
                <a:latin typeface="Stevie Sans Thin"/>
                <a:ea typeface="Stevie Sans Thin"/>
                <a:cs typeface="Stevie Sans Thin"/>
                <a:sym typeface="Stevie Sans Thin"/>
              </a:defRPr>
            </a:lvl1pPr>
          </a:lstStyle>
          <a:p>
            <a:r>
              <a:rPr dirty="0"/>
              <a:t>We are RDS certified and we bring in more material each month that carries this 3rd party certification. Created by The North Face to help ensure traceability and responsibility for feather &amp; down material.</a:t>
            </a:r>
          </a:p>
        </p:txBody>
      </p:sp>
      <p:pic>
        <p:nvPicPr>
          <p:cNvPr id="216" name="object 4" descr="object 4"/>
          <p:cNvPicPr>
            <a:picLocks noChangeAspect="1"/>
          </p:cNvPicPr>
          <p:nvPr/>
        </p:nvPicPr>
        <p:blipFill>
          <a:blip r:embed="rId4"/>
          <a:stretch>
            <a:fillRect/>
          </a:stretch>
        </p:blipFill>
        <p:spPr>
          <a:xfrm>
            <a:off x="5432048" y="1677404"/>
            <a:ext cx="996554" cy="208371"/>
          </a:xfrm>
          <a:prstGeom prst="rect">
            <a:avLst/>
          </a:prstGeom>
          <a:ln w="12700">
            <a:miter lim="400000"/>
          </a:ln>
        </p:spPr>
      </p:pic>
      <p:sp>
        <p:nvSpPr>
          <p:cNvPr id="217" name="object 8"/>
          <p:cNvSpPr txBox="1"/>
          <p:nvPr/>
        </p:nvSpPr>
        <p:spPr>
          <a:xfrm>
            <a:off x="6571352" y="1395764"/>
            <a:ext cx="1504157" cy="7716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635" marR="5080" indent="11429">
              <a:lnSpc>
                <a:spcPct val="101899"/>
              </a:lnSpc>
              <a:defRPr sz="800">
                <a:solidFill>
                  <a:srgbClr val="2F4F74"/>
                </a:solidFill>
                <a:latin typeface="Stevie Sans Thin"/>
                <a:ea typeface="Stevie Sans Thin"/>
                <a:cs typeface="Stevie Sans Thin"/>
                <a:sym typeface="Stevie Sans Thin"/>
              </a:defRPr>
            </a:pPr>
            <a:r>
              <a:rPr sz="800" dirty="0"/>
              <a:t>The SAC is a global multi-stakeholder nonprofit alliance for the consumer goods industry aiming to to develop</a:t>
            </a:r>
          </a:p>
          <a:p>
            <a:pPr defTabSz="457200">
              <a:defRPr sz="800">
                <a:solidFill>
                  <a:srgbClr val="2F4F74"/>
                </a:solidFill>
                <a:latin typeface="Stevie Sans Thin"/>
                <a:ea typeface="Stevie Sans Thin"/>
                <a:cs typeface="Stevie Sans Thin"/>
                <a:sym typeface="Stevie Sans Thin"/>
              </a:defRPr>
            </a:pPr>
            <a:r>
              <a:rPr sz="800" dirty="0"/>
              <a:t>sustainable solutions that redefine the industry.</a:t>
            </a:r>
          </a:p>
        </p:txBody>
      </p:sp>
      <p:pic>
        <p:nvPicPr>
          <p:cNvPr id="218" name="object 5" descr="object 5"/>
          <p:cNvPicPr>
            <a:picLocks noChangeAspect="1"/>
          </p:cNvPicPr>
          <p:nvPr/>
        </p:nvPicPr>
        <p:blipFill>
          <a:blip r:embed="rId5"/>
          <a:srcRect/>
          <a:stretch>
            <a:fillRect/>
          </a:stretch>
        </p:blipFill>
        <p:spPr>
          <a:xfrm>
            <a:off x="5504230" y="2374171"/>
            <a:ext cx="924524" cy="883423"/>
          </a:xfrm>
          <a:prstGeom prst="rect">
            <a:avLst/>
          </a:prstGeom>
          <a:ln w="12700">
            <a:miter lim="400000"/>
          </a:ln>
        </p:spPr>
      </p:pic>
      <p:sp>
        <p:nvSpPr>
          <p:cNvPr id="219" name="object 7"/>
          <p:cNvSpPr txBox="1"/>
          <p:nvPr/>
        </p:nvSpPr>
        <p:spPr>
          <a:xfrm>
            <a:off x="6571351" y="2412762"/>
            <a:ext cx="1831976" cy="774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R="5080" indent="12064">
              <a:lnSpc>
                <a:spcPct val="101899"/>
              </a:lnSpc>
              <a:defRPr sz="800">
                <a:solidFill>
                  <a:srgbClr val="2F4F74"/>
                </a:solidFill>
                <a:latin typeface="Stevie Sans Thin"/>
                <a:ea typeface="Stevie Sans Thin"/>
                <a:cs typeface="Stevie Sans Thin"/>
                <a:sym typeface="Stevie Sans Thin"/>
              </a:defRPr>
            </a:lvl1pPr>
          </a:lstStyle>
          <a:p>
            <a:r>
              <a:rPr dirty="0"/>
              <a:t>The ADFC Seal of Approval ensures that a product is manufactured by an ADFC member in good standing. ADFC members adhere to standards of quality that meet or exceed all claims made on the label or packaging.</a:t>
            </a:r>
          </a:p>
        </p:txBody>
      </p:sp>
      <p:pic>
        <p:nvPicPr>
          <p:cNvPr id="220" name="object 6" descr="object 6"/>
          <p:cNvPicPr>
            <a:picLocks noChangeAspect="1"/>
          </p:cNvPicPr>
          <p:nvPr/>
        </p:nvPicPr>
        <p:blipFill>
          <a:blip r:embed="rId6"/>
          <a:stretch>
            <a:fillRect/>
          </a:stretch>
        </p:blipFill>
        <p:spPr>
          <a:xfrm>
            <a:off x="2027162" y="4476124"/>
            <a:ext cx="996554" cy="838490"/>
          </a:xfrm>
          <a:prstGeom prst="rect">
            <a:avLst/>
          </a:prstGeom>
          <a:ln w="12700">
            <a:miter lim="400000"/>
          </a:ln>
        </p:spPr>
      </p:pic>
      <p:sp>
        <p:nvSpPr>
          <p:cNvPr id="221" name="object 11"/>
          <p:cNvSpPr txBox="1"/>
          <p:nvPr/>
        </p:nvSpPr>
        <p:spPr>
          <a:xfrm>
            <a:off x="3171227" y="4571990"/>
            <a:ext cx="1831976" cy="497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R="5080" indent="12700">
              <a:lnSpc>
                <a:spcPct val="101800"/>
              </a:lnSpc>
              <a:defRPr sz="800">
                <a:solidFill>
                  <a:srgbClr val="2F4F74"/>
                </a:solidFill>
                <a:latin typeface="Stevie Sans Thin"/>
                <a:ea typeface="Stevie Sans Thin"/>
                <a:cs typeface="Stevie Sans Thin"/>
                <a:sym typeface="Stevie Sans Thin"/>
              </a:defRPr>
            </a:lvl1pPr>
          </a:lstStyle>
          <a:p>
            <a:r>
              <a:rPr dirty="0"/>
              <a:t>FSC certification ensures that our products come from responsibly managed forests that provide environmental, social and economic benefits.</a:t>
            </a:r>
          </a:p>
        </p:txBody>
      </p:sp>
      <p:pic>
        <p:nvPicPr>
          <p:cNvPr id="222" name="object 4" descr="object 4"/>
          <p:cNvPicPr>
            <a:picLocks noChangeAspect="1"/>
          </p:cNvPicPr>
          <p:nvPr/>
        </p:nvPicPr>
        <p:blipFill>
          <a:blip r:embed="rId7"/>
          <a:stretch>
            <a:fillRect/>
          </a:stretch>
        </p:blipFill>
        <p:spPr>
          <a:xfrm>
            <a:off x="1848725" y="3282675"/>
            <a:ext cx="1353429" cy="1138961"/>
          </a:xfrm>
          <a:prstGeom prst="rect">
            <a:avLst/>
          </a:prstGeom>
          <a:ln w="12700">
            <a:miter lim="400000"/>
          </a:ln>
        </p:spPr>
      </p:pic>
      <p:sp>
        <p:nvSpPr>
          <p:cNvPr id="223" name="object 8"/>
          <p:cNvSpPr txBox="1"/>
          <p:nvPr/>
        </p:nvSpPr>
        <p:spPr>
          <a:xfrm>
            <a:off x="3171228" y="3521043"/>
            <a:ext cx="1925097" cy="6446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R="5080" indent="12700">
              <a:lnSpc>
                <a:spcPct val="101899"/>
              </a:lnSpc>
              <a:defRPr sz="800">
                <a:solidFill>
                  <a:srgbClr val="2F4F74"/>
                </a:solidFill>
                <a:latin typeface="Stevie Sans Thin"/>
                <a:ea typeface="Stevie Sans Thin"/>
                <a:cs typeface="Stevie Sans Thin"/>
                <a:sym typeface="Stevie Sans Thin"/>
              </a:defRPr>
            </a:lvl1pPr>
          </a:lstStyle>
          <a:p>
            <a:r>
              <a:rPr dirty="0"/>
              <a:t>Our IDS certification allows us to demonstrate our ability to provide ethically produced materials and helps retailers and brands confirm their materials are produced ethically.</a:t>
            </a:r>
          </a:p>
        </p:txBody>
      </p:sp>
      <p:pic>
        <p:nvPicPr>
          <p:cNvPr id="224" name="object 5" descr="object 5"/>
          <p:cNvPicPr>
            <a:picLocks noChangeAspect="1"/>
          </p:cNvPicPr>
          <p:nvPr/>
        </p:nvPicPr>
        <p:blipFill>
          <a:blip r:embed="rId8"/>
          <a:srcRect/>
          <a:stretch>
            <a:fillRect/>
          </a:stretch>
        </p:blipFill>
        <p:spPr>
          <a:xfrm>
            <a:off x="5385962" y="3366720"/>
            <a:ext cx="1161077" cy="953355"/>
          </a:xfrm>
          <a:prstGeom prst="rect">
            <a:avLst/>
          </a:prstGeom>
          <a:ln w="12700">
            <a:miter lim="400000"/>
          </a:ln>
        </p:spPr>
      </p:pic>
      <p:sp>
        <p:nvSpPr>
          <p:cNvPr id="225" name="object 7"/>
          <p:cNvSpPr txBox="1"/>
          <p:nvPr/>
        </p:nvSpPr>
        <p:spPr>
          <a:xfrm>
            <a:off x="6571352" y="3496875"/>
            <a:ext cx="1812685" cy="6422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spcBef>
                <a:spcPts val="100"/>
              </a:spcBef>
              <a:defRPr sz="800">
                <a:solidFill>
                  <a:srgbClr val="2F4F74"/>
                </a:solidFill>
                <a:latin typeface="Stevie Sans Thin"/>
                <a:ea typeface="Stevie Sans Thin"/>
                <a:cs typeface="Stevie Sans Thin"/>
                <a:sym typeface="Stevie Sans Thin"/>
              </a:defRPr>
            </a:pPr>
            <a:r>
              <a:rPr sz="800" dirty="0"/>
              <a:t>OEKO-TEX® STANDARD</a:t>
            </a:r>
          </a:p>
          <a:p>
            <a:pPr marL="635" marR="5080" indent="11429">
              <a:lnSpc>
                <a:spcPct val="101899"/>
              </a:lnSpc>
              <a:defRPr sz="800">
                <a:solidFill>
                  <a:srgbClr val="2F4F74"/>
                </a:solidFill>
                <a:latin typeface="Stevie Sans Thin"/>
                <a:ea typeface="Stevie Sans Thin"/>
                <a:cs typeface="Stevie Sans Thin"/>
                <a:sym typeface="Stevie Sans Thin"/>
              </a:defRPr>
            </a:pPr>
            <a:r>
              <a:rPr sz="800" dirty="0"/>
              <a:t>100 is one of the world’s best-known labels for textiles tested for harmful substances. It stands for customer confidence and high product safety.</a:t>
            </a:r>
          </a:p>
        </p:txBody>
      </p:sp>
      <p:pic>
        <p:nvPicPr>
          <p:cNvPr id="226" name="object 6" descr="object 6"/>
          <p:cNvPicPr>
            <a:picLocks noChangeAspect="1"/>
          </p:cNvPicPr>
          <p:nvPr/>
        </p:nvPicPr>
        <p:blipFill>
          <a:blip r:embed="rId9"/>
          <a:stretch>
            <a:fillRect/>
          </a:stretch>
        </p:blipFill>
        <p:spPr>
          <a:xfrm>
            <a:off x="2028930" y="5622684"/>
            <a:ext cx="993018" cy="644145"/>
          </a:xfrm>
          <a:prstGeom prst="rect">
            <a:avLst/>
          </a:prstGeom>
          <a:ln w="12700">
            <a:miter lim="400000"/>
          </a:ln>
        </p:spPr>
      </p:pic>
      <p:sp>
        <p:nvSpPr>
          <p:cNvPr id="227" name="object 9"/>
          <p:cNvSpPr txBox="1"/>
          <p:nvPr/>
        </p:nvSpPr>
        <p:spPr>
          <a:xfrm>
            <a:off x="3171228" y="5622431"/>
            <a:ext cx="2086329" cy="6446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R="5080" indent="12700">
              <a:lnSpc>
                <a:spcPct val="101899"/>
              </a:lnSpc>
              <a:defRPr sz="800">
                <a:solidFill>
                  <a:srgbClr val="2F4F74"/>
                </a:solidFill>
                <a:latin typeface="Stevie Sans Thin"/>
                <a:ea typeface="Stevie Sans Thin"/>
                <a:cs typeface="Stevie Sans Thin"/>
                <a:sym typeface="Stevie Sans Thin"/>
              </a:defRPr>
            </a:lvl1pPr>
          </a:lstStyle>
          <a:p>
            <a:r>
              <a:rPr dirty="0"/>
              <a:t>The Asthma and Allergy Foundation of America (AAFA), is the leading patient not-for-profit organization for people with asthma and allergies, and the oldest asthma and allergy patient group in the world.</a:t>
            </a:r>
          </a:p>
        </p:txBody>
      </p:sp>
      <p:pic>
        <p:nvPicPr>
          <p:cNvPr id="228" name="object 8" descr="object 8"/>
          <p:cNvPicPr>
            <a:picLocks noChangeAspect="1"/>
          </p:cNvPicPr>
          <p:nvPr/>
        </p:nvPicPr>
        <p:blipFill>
          <a:blip r:embed="rId10"/>
          <a:stretch>
            <a:fillRect/>
          </a:stretch>
        </p:blipFill>
        <p:spPr>
          <a:xfrm>
            <a:off x="5420239" y="4421635"/>
            <a:ext cx="1092703" cy="919381"/>
          </a:xfrm>
          <a:prstGeom prst="rect">
            <a:avLst/>
          </a:prstGeom>
          <a:ln w="12700">
            <a:miter lim="400000"/>
          </a:ln>
        </p:spPr>
      </p:pic>
      <p:sp>
        <p:nvSpPr>
          <p:cNvPr id="229" name="object 10"/>
          <p:cNvSpPr txBox="1"/>
          <p:nvPr/>
        </p:nvSpPr>
        <p:spPr>
          <a:xfrm>
            <a:off x="6571352" y="4582196"/>
            <a:ext cx="1629233"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25400" marR="70485" indent="55245">
              <a:spcBef>
                <a:spcPts val="100"/>
              </a:spcBef>
              <a:defRPr sz="800">
                <a:solidFill>
                  <a:srgbClr val="2F4F74"/>
                </a:solidFill>
                <a:latin typeface="Stevie Sans Thin"/>
                <a:ea typeface="Stevie Sans Thin"/>
                <a:cs typeface="Stevie Sans Thin"/>
                <a:sym typeface="Stevie Sans Thin"/>
              </a:defRPr>
            </a:lvl1pPr>
          </a:lstStyle>
          <a:p>
            <a:r>
              <a:rPr dirty="0"/>
              <a:t>Our soaps and chemistries used to process our down &amp; feather are certified by Blue Sign. All chemistries are fluorine-free.</a:t>
            </a:r>
          </a:p>
        </p:txBody>
      </p:sp>
      <p:pic>
        <p:nvPicPr>
          <p:cNvPr id="230" name="object 8" descr="object 8"/>
          <p:cNvPicPr>
            <a:picLocks noChangeAspect="1"/>
          </p:cNvPicPr>
          <p:nvPr/>
        </p:nvPicPr>
        <p:blipFill>
          <a:blip r:embed="rId11"/>
          <a:stretch>
            <a:fillRect/>
          </a:stretch>
        </p:blipFill>
        <p:spPr>
          <a:xfrm>
            <a:off x="5243544" y="5366906"/>
            <a:ext cx="1373562" cy="1155701"/>
          </a:xfrm>
          <a:prstGeom prst="rect">
            <a:avLst/>
          </a:prstGeom>
          <a:ln w="12700">
            <a:miter lim="400000"/>
          </a:ln>
        </p:spPr>
      </p:pic>
      <p:sp>
        <p:nvSpPr>
          <p:cNvPr id="231" name="object 10"/>
          <p:cNvSpPr txBox="1"/>
          <p:nvPr/>
        </p:nvSpPr>
        <p:spPr>
          <a:xfrm>
            <a:off x="6571352" y="5536898"/>
            <a:ext cx="184150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355600">
              <a:defRPr sz="800">
                <a:solidFill>
                  <a:srgbClr val="2F4F74"/>
                </a:solidFill>
                <a:latin typeface="Stevie Sans Thin"/>
                <a:ea typeface="Stevie Sans Thin"/>
                <a:cs typeface="Stevie Sans Thin"/>
                <a:sym typeface="Stevie Sans Thin"/>
              </a:defRPr>
            </a:pPr>
            <a:r>
              <a:rPr sz="800" dirty="0"/>
              <a:t>The Organic Content Standard (OCS) is a voluntary global standard that sets</a:t>
            </a:r>
          </a:p>
          <a:p>
            <a:pPr defTabSz="355600">
              <a:defRPr sz="800">
                <a:solidFill>
                  <a:srgbClr val="2F4F74"/>
                </a:solidFill>
                <a:latin typeface="Stevie Sans Thin"/>
                <a:ea typeface="Stevie Sans Thin"/>
                <a:cs typeface="Stevie Sans Thin"/>
                <a:sym typeface="Stevie Sans Thin"/>
              </a:defRPr>
            </a:pPr>
            <a:r>
              <a:rPr sz="800" dirty="0"/>
              <a:t>the criteria for third-party certification of organic materials and chain of custody.</a:t>
            </a:r>
          </a:p>
        </p:txBody>
      </p:sp>
      <p:pic>
        <p:nvPicPr>
          <p:cNvPr id="232" name="object 7" descr="object 7"/>
          <p:cNvPicPr>
            <a:picLocks noChangeAspect="1"/>
          </p:cNvPicPr>
          <p:nvPr/>
        </p:nvPicPr>
        <p:blipFill>
          <a:blip r:embed="rId12"/>
          <a:stretch>
            <a:fillRect/>
          </a:stretch>
        </p:blipFill>
        <p:spPr>
          <a:xfrm>
            <a:off x="9227192" y="1374816"/>
            <a:ext cx="927312" cy="709113"/>
          </a:xfrm>
          <a:prstGeom prst="rect">
            <a:avLst/>
          </a:prstGeom>
          <a:ln w="12700">
            <a:miter lim="400000"/>
          </a:ln>
        </p:spPr>
      </p:pic>
      <p:sp>
        <p:nvSpPr>
          <p:cNvPr id="233" name="object 9"/>
          <p:cNvSpPr txBox="1"/>
          <p:nvPr/>
        </p:nvSpPr>
        <p:spPr>
          <a:xfrm>
            <a:off x="8799308" y="2190740"/>
            <a:ext cx="1629234"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635" marR="5080" indent="10794" algn="ctr">
              <a:spcBef>
                <a:spcPts val="100"/>
              </a:spcBef>
              <a:defRPr sz="900">
                <a:solidFill>
                  <a:srgbClr val="2F4F74"/>
                </a:solidFill>
                <a:latin typeface="Stevie Sans Thin"/>
                <a:ea typeface="Stevie Sans Thin"/>
                <a:cs typeface="Stevie Sans Thin"/>
                <a:sym typeface="Stevie Sans Thin"/>
              </a:defRPr>
            </a:lvl1pPr>
          </a:lstStyle>
          <a:p>
            <a:r>
              <a:rPr sz="800" dirty="0"/>
              <a:t>The GRS is an international, voluntary, full product standard that sets requirements for third-party certification of recycled content, chain of custody, social and environmental practices and chemical restrictions.</a:t>
            </a:r>
          </a:p>
        </p:txBody>
      </p:sp>
      <p:pic>
        <p:nvPicPr>
          <p:cNvPr id="234" name="Picture 18" descr="Picture 18"/>
          <p:cNvPicPr>
            <a:picLocks noChangeAspect="1"/>
          </p:cNvPicPr>
          <p:nvPr/>
        </p:nvPicPr>
        <p:blipFill>
          <a:blip r:embed="rId13"/>
          <a:stretch>
            <a:fillRect/>
          </a:stretch>
        </p:blipFill>
        <p:spPr>
          <a:xfrm>
            <a:off x="8909464" y="3872640"/>
            <a:ext cx="1484035" cy="615555"/>
          </a:xfrm>
          <a:prstGeom prst="rect">
            <a:avLst/>
          </a:prstGeom>
          <a:ln w="12700">
            <a:miter lim="400000"/>
          </a:ln>
        </p:spPr>
      </p:pic>
      <p:pic>
        <p:nvPicPr>
          <p:cNvPr id="235" name="Picture 20" descr="Picture 20"/>
          <p:cNvPicPr>
            <a:picLocks noChangeAspect="1"/>
          </p:cNvPicPr>
          <p:nvPr/>
        </p:nvPicPr>
        <p:blipFill>
          <a:blip r:embed="rId14"/>
          <a:stretch>
            <a:fillRect/>
          </a:stretch>
        </p:blipFill>
        <p:spPr>
          <a:xfrm>
            <a:off x="9379663" y="5216135"/>
            <a:ext cx="721992" cy="773563"/>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object 4"/>
          <p:cNvSpPr/>
          <p:nvPr/>
        </p:nvSpPr>
        <p:spPr>
          <a:xfrm>
            <a:off x="10144608" y="6287654"/>
            <a:ext cx="523393" cy="270930"/>
          </a:xfrm>
          <a:prstGeom prst="rect">
            <a:avLst/>
          </a:prstGeom>
          <a:solidFill>
            <a:srgbClr val="E8EDF6"/>
          </a:solidFill>
          <a:ln w="12700">
            <a:miter lim="400000"/>
          </a:ln>
        </p:spPr>
        <p:txBody>
          <a:bodyPr lIns="45719" rIns="45719"/>
          <a:lstStyle/>
          <a:p>
            <a:endParaRPr dirty="0"/>
          </a:p>
        </p:txBody>
      </p:sp>
      <p:sp>
        <p:nvSpPr>
          <p:cNvPr id="248" name="object 5"/>
          <p:cNvSpPr txBox="1"/>
          <p:nvPr/>
        </p:nvSpPr>
        <p:spPr>
          <a:xfrm>
            <a:off x="9647644" y="6215370"/>
            <a:ext cx="523393" cy="415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2700">
              <a:spcBef>
                <a:spcPts val="100"/>
              </a:spcBef>
              <a:defRPr sz="2700" spc="-25">
                <a:solidFill>
                  <a:srgbClr val="E8EDF6"/>
                </a:solidFill>
                <a:latin typeface="Stevie Sans Book"/>
                <a:ea typeface="Stevie Sans Book"/>
                <a:cs typeface="Stevie Sans Book"/>
                <a:sym typeface="Stevie Sans Book"/>
              </a:defRPr>
            </a:lvl1pPr>
          </a:lstStyle>
          <a:p>
            <a:r>
              <a:rPr lang="en-US" dirty="0"/>
              <a:t>9</a:t>
            </a:r>
            <a:endParaRPr dirty="0"/>
          </a:p>
        </p:txBody>
      </p:sp>
      <p:pic>
        <p:nvPicPr>
          <p:cNvPr id="249" name="Picture 2" descr="Picture 2"/>
          <p:cNvPicPr>
            <a:picLocks noChangeAspect="1"/>
          </p:cNvPicPr>
          <p:nvPr/>
        </p:nvPicPr>
        <p:blipFill>
          <a:blip r:embed="rId2"/>
          <a:stretch>
            <a:fillRect/>
          </a:stretch>
        </p:blipFill>
        <p:spPr>
          <a:xfrm>
            <a:off x="5216677" y="742197"/>
            <a:ext cx="1758646" cy="1758646"/>
          </a:xfrm>
          <a:prstGeom prst="rect">
            <a:avLst/>
          </a:prstGeom>
          <a:ln w="12700">
            <a:miter lim="400000"/>
          </a:ln>
        </p:spPr>
      </p:pic>
      <p:pic>
        <p:nvPicPr>
          <p:cNvPr id="252" name="Picture 17" descr="Picture 17"/>
          <p:cNvPicPr>
            <a:picLocks noChangeAspect="1"/>
          </p:cNvPicPr>
          <p:nvPr/>
        </p:nvPicPr>
        <p:blipFill>
          <a:blip r:embed="rId3"/>
          <a:stretch>
            <a:fillRect/>
          </a:stretch>
        </p:blipFill>
        <p:spPr>
          <a:xfrm>
            <a:off x="8328781" y="1386455"/>
            <a:ext cx="1262387" cy="470131"/>
          </a:xfrm>
          <a:prstGeom prst="rect">
            <a:avLst/>
          </a:prstGeom>
          <a:ln w="12700">
            <a:miter lim="400000"/>
          </a:ln>
        </p:spPr>
      </p:pic>
      <p:sp>
        <p:nvSpPr>
          <p:cNvPr id="253" name="object 8"/>
          <p:cNvSpPr txBox="1"/>
          <p:nvPr/>
        </p:nvSpPr>
        <p:spPr>
          <a:xfrm>
            <a:off x="2039497" y="2369839"/>
            <a:ext cx="2385061" cy="153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spcBef>
                <a:spcPts val="100"/>
              </a:spcBef>
              <a:defRPr sz="1000">
                <a:solidFill>
                  <a:srgbClr val="235077"/>
                </a:solidFill>
                <a:latin typeface="Stevie Sans Medium"/>
                <a:ea typeface="Stevie Sans Medium"/>
                <a:cs typeface="Stevie Sans Medium"/>
                <a:sym typeface="Stevie Sans Medium"/>
              </a:defRPr>
            </a:lvl1pPr>
          </a:lstStyle>
          <a:p>
            <a:pPr>
              <a:defRPr>
                <a:latin typeface="Stevie Sans Book"/>
                <a:ea typeface="Stevie Sans Book"/>
                <a:cs typeface="Stevie Sans Book"/>
                <a:sym typeface="Stevie Sans Book"/>
              </a:defRPr>
            </a:pPr>
            <a:r>
              <a:rPr lang="en-US" dirty="0">
                <a:latin typeface="☞STEVIESANSMEDIUM" panose="02000503050000020004" pitchFamily="2" charset="77"/>
              </a:rPr>
              <a:t>Advanced Fiber Technology</a:t>
            </a:r>
            <a:endParaRPr dirty="0">
              <a:latin typeface="☞STEVIESANSMEDIUM" panose="02000503050000020004" pitchFamily="2" charset="77"/>
            </a:endParaRPr>
          </a:p>
        </p:txBody>
      </p:sp>
      <p:sp>
        <p:nvSpPr>
          <p:cNvPr id="254" name="object 8"/>
          <p:cNvSpPr txBox="1"/>
          <p:nvPr/>
        </p:nvSpPr>
        <p:spPr>
          <a:xfrm>
            <a:off x="2020965" y="2717398"/>
            <a:ext cx="2422125" cy="464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R="5080" indent="12700" algn="ctr">
              <a:lnSpc>
                <a:spcPct val="101899"/>
              </a:lnSpc>
              <a:defRPr sz="1000">
                <a:solidFill>
                  <a:srgbClr val="2F4F74"/>
                </a:solidFill>
                <a:latin typeface="Stevie Sans Thin"/>
                <a:ea typeface="Stevie Sans Thin"/>
                <a:cs typeface="Stevie Sans Thin"/>
                <a:sym typeface="Stevie Sans Thin"/>
              </a:defRPr>
            </a:lvl1pPr>
          </a:lstStyle>
          <a:p>
            <a:r>
              <a:rPr lang="en-US" dirty="0"/>
              <a:t>Sustainable Fiber made from recycled plastic bottles and produced with environmentally conscious operations.</a:t>
            </a:r>
            <a:r>
              <a:rPr dirty="0"/>
              <a:t>.</a:t>
            </a:r>
          </a:p>
        </p:txBody>
      </p:sp>
      <p:sp>
        <p:nvSpPr>
          <p:cNvPr id="255" name="object 8"/>
          <p:cNvSpPr txBox="1"/>
          <p:nvPr/>
        </p:nvSpPr>
        <p:spPr>
          <a:xfrm>
            <a:off x="4903471" y="2369839"/>
            <a:ext cx="2611427" cy="153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a:spcBef>
                <a:spcPts val="100"/>
              </a:spcBef>
              <a:defRPr sz="1000">
                <a:solidFill>
                  <a:srgbClr val="235077"/>
                </a:solidFill>
                <a:latin typeface="Stevie Sans Medium"/>
                <a:ea typeface="Stevie Sans Medium"/>
                <a:cs typeface="Stevie Sans Medium"/>
                <a:sym typeface="Stevie Sans Medium"/>
              </a:defRPr>
            </a:lvl1pPr>
          </a:lstStyle>
          <a:p>
            <a:pPr>
              <a:defRPr>
                <a:latin typeface="Stevie Sans Book"/>
                <a:ea typeface="Stevie Sans Book"/>
                <a:cs typeface="Stevie Sans Book"/>
                <a:sym typeface="Stevie Sans Book"/>
              </a:defRPr>
            </a:pPr>
            <a:r>
              <a:rPr lang="en-US" dirty="0">
                <a:latin typeface="☞STEVIESANSMEDIUM" panose="02000503050000020004" pitchFamily="2" charset="77"/>
              </a:rPr>
              <a:t>Innovation for Performance &amp; Sustainability</a:t>
            </a:r>
            <a:endParaRPr dirty="0">
              <a:latin typeface="☞STEVIESANSMEDIUM" panose="02000503050000020004" pitchFamily="2" charset="77"/>
            </a:endParaRPr>
          </a:p>
        </p:txBody>
      </p:sp>
      <p:sp>
        <p:nvSpPr>
          <p:cNvPr id="256" name="object 8"/>
          <p:cNvSpPr txBox="1"/>
          <p:nvPr/>
        </p:nvSpPr>
        <p:spPr>
          <a:xfrm>
            <a:off x="4852163" y="2717398"/>
            <a:ext cx="2505079" cy="935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marR="5080" indent="12700" algn="ctr">
              <a:lnSpc>
                <a:spcPct val="101899"/>
              </a:lnSpc>
              <a:defRPr sz="1000">
                <a:solidFill>
                  <a:srgbClr val="2F4F74"/>
                </a:solidFill>
                <a:latin typeface="Stevie Sans Thin"/>
                <a:ea typeface="Stevie Sans Thin"/>
                <a:cs typeface="Stevie Sans Thin"/>
                <a:sym typeface="Stevie Sans Thin"/>
              </a:defRPr>
            </a:lvl1pPr>
          </a:lstStyle>
          <a:p>
            <a:r>
              <a:rPr lang="en-US" dirty="0"/>
              <a:t>Every product made is a fusion of material innovation, world class performance and sustainability</a:t>
            </a:r>
          </a:p>
          <a:p>
            <a:endParaRPr lang="en-US" dirty="0"/>
          </a:p>
          <a:p>
            <a:r>
              <a:rPr lang="en-US" dirty="0"/>
              <a:t>We call this trifecta </a:t>
            </a:r>
          </a:p>
          <a:p>
            <a:r>
              <a:rPr lang="en-US" dirty="0"/>
              <a:t>Relentlessly Responsible™️</a:t>
            </a:r>
            <a:endParaRPr dirty="0"/>
          </a:p>
        </p:txBody>
      </p:sp>
      <p:sp>
        <p:nvSpPr>
          <p:cNvPr id="257" name="object 8"/>
          <p:cNvSpPr txBox="1"/>
          <p:nvPr/>
        </p:nvSpPr>
        <p:spPr>
          <a:xfrm>
            <a:off x="7767444" y="2369839"/>
            <a:ext cx="2385061" cy="153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spcBef>
                <a:spcPts val="100"/>
              </a:spcBef>
              <a:defRPr sz="1000">
                <a:solidFill>
                  <a:srgbClr val="235077"/>
                </a:solidFill>
                <a:latin typeface="Stevie Sans Medium"/>
                <a:ea typeface="Stevie Sans Medium"/>
                <a:cs typeface="Stevie Sans Medium"/>
                <a:sym typeface="Stevie Sans Medium"/>
              </a:defRPr>
            </a:lvl1pPr>
          </a:lstStyle>
          <a:p>
            <a:pPr>
              <a:defRPr>
                <a:latin typeface="Stevie Sans Book"/>
                <a:ea typeface="Stevie Sans Book"/>
                <a:cs typeface="Stevie Sans Book"/>
                <a:sym typeface="Stevie Sans Book"/>
              </a:defRPr>
            </a:pPr>
            <a:r>
              <a:rPr lang="en-US" dirty="0"/>
              <a:t>Biodegradable Treatment</a:t>
            </a:r>
            <a:endParaRPr dirty="0"/>
          </a:p>
        </p:txBody>
      </p:sp>
      <p:sp>
        <p:nvSpPr>
          <p:cNvPr id="258" name="object 8"/>
          <p:cNvSpPr txBox="1"/>
          <p:nvPr/>
        </p:nvSpPr>
        <p:spPr>
          <a:xfrm>
            <a:off x="7748912" y="2717397"/>
            <a:ext cx="2422125" cy="465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R="5080" indent="12700" algn="ctr">
              <a:lnSpc>
                <a:spcPct val="101899"/>
              </a:lnSpc>
              <a:defRPr sz="1000">
                <a:solidFill>
                  <a:srgbClr val="2F4F74"/>
                </a:solidFill>
                <a:latin typeface="Stevie Sans Thin"/>
                <a:ea typeface="Stevie Sans Thin"/>
                <a:cs typeface="Stevie Sans Thin"/>
                <a:sym typeface="Stevie Sans Thin"/>
              </a:defRPr>
            </a:lvl1pPr>
          </a:lstStyle>
          <a:p>
            <a:r>
              <a:rPr lang="en-US" dirty="0"/>
              <a:t>Biodegradable Treatment. Sustainable exile additive combined with polyester during melt extrusion I the fiber making process.</a:t>
            </a:r>
            <a:endParaRPr dirty="0"/>
          </a:p>
        </p:txBody>
      </p:sp>
      <p:pic>
        <p:nvPicPr>
          <p:cNvPr id="2" name="Picture 1" descr="Logo&#10;&#10;Description automatically generated">
            <a:extLst>
              <a:ext uri="{FF2B5EF4-FFF2-40B4-BE49-F238E27FC236}">
                <a16:creationId xmlns:a16="http://schemas.microsoft.com/office/drawing/2014/main" id="{8C9F47C8-C722-F424-29F3-004908E430DF}"/>
              </a:ext>
            </a:extLst>
          </p:cNvPr>
          <p:cNvPicPr>
            <a:picLocks noChangeAspect="1"/>
          </p:cNvPicPr>
          <p:nvPr/>
        </p:nvPicPr>
        <p:blipFill>
          <a:blip r:embed="rId4"/>
          <a:stretch>
            <a:fillRect/>
          </a:stretch>
        </p:blipFill>
        <p:spPr>
          <a:xfrm>
            <a:off x="2199812" y="3893837"/>
            <a:ext cx="2031411" cy="957107"/>
          </a:xfrm>
          <a:prstGeom prst="rect">
            <a:avLst/>
          </a:prstGeom>
        </p:spPr>
      </p:pic>
      <p:pic>
        <p:nvPicPr>
          <p:cNvPr id="3" name="Picture 2">
            <a:extLst>
              <a:ext uri="{FF2B5EF4-FFF2-40B4-BE49-F238E27FC236}">
                <a16:creationId xmlns:a16="http://schemas.microsoft.com/office/drawing/2014/main" id="{78D11630-8479-3296-444E-D1F032590342}"/>
              </a:ext>
            </a:extLst>
          </p:cNvPr>
          <p:cNvPicPr>
            <a:picLocks noChangeAspect="1"/>
          </p:cNvPicPr>
          <p:nvPr/>
        </p:nvPicPr>
        <p:blipFill>
          <a:blip r:embed="rId5"/>
          <a:stretch>
            <a:fillRect/>
          </a:stretch>
        </p:blipFill>
        <p:spPr>
          <a:xfrm>
            <a:off x="2433376" y="1206065"/>
            <a:ext cx="1429845" cy="611974"/>
          </a:xfrm>
          <a:prstGeom prst="rect">
            <a:avLst/>
          </a:prstGeom>
        </p:spPr>
      </p:pic>
      <p:pic>
        <p:nvPicPr>
          <p:cNvPr id="4" name="Picture 3">
            <a:extLst>
              <a:ext uri="{FF2B5EF4-FFF2-40B4-BE49-F238E27FC236}">
                <a16:creationId xmlns:a16="http://schemas.microsoft.com/office/drawing/2014/main" id="{39B9C9CA-EAFD-8C9B-EB62-2DAEF30FC404}"/>
              </a:ext>
            </a:extLst>
          </p:cNvPr>
          <p:cNvPicPr>
            <a:picLocks noChangeAspect="1"/>
          </p:cNvPicPr>
          <p:nvPr/>
        </p:nvPicPr>
        <p:blipFill>
          <a:blip r:embed="rId6"/>
          <a:stretch>
            <a:fillRect/>
          </a:stretch>
        </p:blipFill>
        <p:spPr>
          <a:xfrm>
            <a:off x="8415743" y="3804813"/>
            <a:ext cx="1234440" cy="1234440"/>
          </a:xfrm>
          <a:prstGeom prst="rect">
            <a:avLst/>
          </a:prstGeom>
        </p:spPr>
      </p:pic>
      <p:sp>
        <p:nvSpPr>
          <p:cNvPr id="259" name="object 8"/>
          <p:cNvSpPr txBox="1"/>
          <p:nvPr/>
        </p:nvSpPr>
        <p:spPr>
          <a:xfrm>
            <a:off x="1992166" y="4865965"/>
            <a:ext cx="2385061" cy="153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spcBef>
                <a:spcPts val="100"/>
              </a:spcBef>
              <a:defRPr sz="1000">
                <a:solidFill>
                  <a:srgbClr val="235077"/>
                </a:solidFill>
                <a:latin typeface="Stevie Sans Medium"/>
                <a:ea typeface="Stevie Sans Medium"/>
                <a:cs typeface="Stevie Sans Medium"/>
                <a:sym typeface="Stevie Sans Medium"/>
              </a:defRPr>
            </a:lvl1pPr>
          </a:lstStyle>
          <a:p>
            <a:pPr>
              <a:defRPr>
                <a:latin typeface="Stevie Sans Book"/>
                <a:ea typeface="Stevie Sans Book"/>
                <a:cs typeface="Stevie Sans Book"/>
                <a:sym typeface="Stevie Sans Book"/>
              </a:defRPr>
            </a:pPr>
            <a:r>
              <a:rPr lang="en-US" b="1" dirty="0"/>
              <a:t>Moisture </a:t>
            </a:r>
            <a:r>
              <a:rPr lang="en-US" dirty="0">
                <a:latin typeface="☞STEVIESANSMEDIUM" panose="02000503050000020004" pitchFamily="2" charset="77"/>
              </a:rPr>
              <a:t>Management</a:t>
            </a:r>
            <a:endParaRPr dirty="0">
              <a:latin typeface="☞STEVIESANSMEDIUM" panose="02000503050000020004" pitchFamily="2" charset="77"/>
            </a:endParaRPr>
          </a:p>
        </p:txBody>
      </p:sp>
      <p:sp>
        <p:nvSpPr>
          <p:cNvPr id="260" name="object 8"/>
          <p:cNvSpPr txBox="1"/>
          <p:nvPr/>
        </p:nvSpPr>
        <p:spPr>
          <a:xfrm>
            <a:off x="2025479" y="5170301"/>
            <a:ext cx="2422125" cy="778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R="5080" indent="12700" algn="ctr">
              <a:lnSpc>
                <a:spcPct val="101899"/>
              </a:lnSpc>
              <a:defRPr sz="1000">
                <a:solidFill>
                  <a:srgbClr val="2F4F74"/>
                </a:solidFill>
                <a:latin typeface="Stevie Sans Thin"/>
                <a:ea typeface="Stevie Sans Thin"/>
                <a:cs typeface="Stevie Sans Thin"/>
                <a:sym typeface="Stevie Sans Thin"/>
              </a:defRPr>
            </a:lvl1pPr>
          </a:lstStyle>
          <a:p>
            <a:r>
              <a:rPr lang="en-US" dirty="0"/>
              <a:t>Performance functional polyester fiber in the construction of the fabric that speeds up the moisture absorption and helps wick moisture away from the body and lowers overall body temperature.</a:t>
            </a:r>
            <a:endParaRPr dirty="0"/>
          </a:p>
        </p:txBody>
      </p:sp>
      <p:sp>
        <p:nvSpPr>
          <p:cNvPr id="261" name="object 8"/>
          <p:cNvSpPr txBox="1"/>
          <p:nvPr/>
        </p:nvSpPr>
        <p:spPr>
          <a:xfrm>
            <a:off x="7980843" y="4850943"/>
            <a:ext cx="2385061" cy="153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spcBef>
                <a:spcPts val="100"/>
              </a:spcBef>
              <a:defRPr sz="1000">
                <a:solidFill>
                  <a:srgbClr val="235077"/>
                </a:solidFill>
                <a:latin typeface="Stevie Sans Medium"/>
                <a:ea typeface="Stevie Sans Medium"/>
                <a:cs typeface="Stevie Sans Medium"/>
                <a:sym typeface="Stevie Sans Medium"/>
              </a:defRPr>
            </a:lvl1pPr>
          </a:lstStyle>
          <a:p>
            <a:pPr>
              <a:defRPr>
                <a:latin typeface="Stevie Sans Book"/>
                <a:ea typeface="Stevie Sans Book"/>
                <a:cs typeface="Stevie Sans Book"/>
                <a:sym typeface="Stevie Sans Book"/>
              </a:defRPr>
            </a:pPr>
            <a:r>
              <a:rPr lang="en-US" dirty="0"/>
              <a:t>Touch of Nature</a:t>
            </a:r>
            <a:endParaRPr dirty="0"/>
          </a:p>
        </p:txBody>
      </p:sp>
      <p:sp>
        <p:nvSpPr>
          <p:cNvPr id="262" name="object 8"/>
          <p:cNvSpPr txBox="1"/>
          <p:nvPr/>
        </p:nvSpPr>
        <p:spPr>
          <a:xfrm>
            <a:off x="7980842" y="5284921"/>
            <a:ext cx="2422124" cy="464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R="5080" indent="12700" algn="ctr">
              <a:lnSpc>
                <a:spcPct val="101899"/>
              </a:lnSpc>
              <a:defRPr sz="1000">
                <a:solidFill>
                  <a:srgbClr val="2F4F74"/>
                </a:solidFill>
                <a:latin typeface="Stevie Sans Thin"/>
                <a:ea typeface="Stevie Sans Thin"/>
                <a:cs typeface="Stevie Sans Thin"/>
                <a:sym typeface="Stevie Sans Thin"/>
              </a:defRPr>
            </a:lvl1pPr>
          </a:lstStyle>
          <a:p>
            <a:r>
              <a:rPr lang="en-US" dirty="0"/>
              <a:t>TENCEL™️ branded cellulosic fibers of botanic origin define a new standard of sustainability and natural comfort for you.</a:t>
            </a:r>
            <a:endParaRPr dirty="0"/>
          </a:p>
        </p:txBody>
      </p:sp>
      <p:sp>
        <p:nvSpPr>
          <p:cNvPr id="5" name="object 3">
            <a:extLst>
              <a:ext uri="{FF2B5EF4-FFF2-40B4-BE49-F238E27FC236}">
                <a16:creationId xmlns:a16="http://schemas.microsoft.com/office/drawing/2014/main" id="{4806EAD3-8BF8-F116-71C6-56E9B2A88FCB}"/>
              </a:ext>
            </a:extLst>
          </p:cNvPr>
          <p:cNvSpPr txBox="1">
            <a:spLocks/>
          </p:cNvSpPr>
          <p:nvPr/>
        </p:nvSpPr>
        <p:spPr>
          <a:xfrm>
            <a:off x="1276351" y="172334"/>
            <a:ext cx="4222554" cy="675894"/>
          </a:xfrm>
          <a:prstGeom prst="rect">
            <a:avLst/>
          </a:prstGeom>
        </p:spPr>
        <p:txBody>
          <a:bodyPr/>
          <a:lstStyle>
            <a:lvl1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235077"/>
                </a:solidFill>
                <a:uFillTx/>
                <a:latin typeface="Warnock Pro Light Display"/>
                <a:ea typeface="Warnock Pro Light Display"/>
                <a:cs typeface="Warnock Pro Light Display"/>
                <a:sym typeface="Warnock Pro Light Display"/>
              </a:defRPr>
            </a:lvl1pPr>
            <a:lvl2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235077"/>
                </a:solidFill>
                <a:uFillTx/>
                <a:latin typeface="Warnock Pro Light Display"/>
                <a:ea typeface="Warnock Pro Light Display"/>
                <a:cs typeface="Warnock Pro Light Display"/>
                <a:sym typeface="Warnock Pro Light Display"/>
              </a:defRPr>
            </a:lvl2pPr>
            <a:lvl3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235077"/>
                </a:solidFill>
                <a:uFillTx/>
                <a:latin typeface="Warnock Pro Light Display"/>
                <a:ea typeface="Warnock Pro Light Display"/>
                <a:cs typeface="Warnock Pro Light Display"/>
                <a:sym typeface="Warnock Pro Light Display"/>
              </a:defRPr>
            </a:lvl3pPr>
            <a:lvl4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235077"/>
                </a:solidFill>
                <a:uFillTx/>
                <a:latin typeface="Warnock Pro Light Display"/>
                <a:ea typeface="Warnock Pro Light Display"/>
                <a:cs typeface="Warnock Pro Light Display"/>
                <a:sym typeface="Warnock Pro Light Display"/>
              </a:defRPr>
            </a:lvl4pPr>
            <a:lvl5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235077"/>
                </a:solidFill>
                <a:uFillTx/>
                <a:latin typeface="Warnock Pro Light Display"/>
                <a:ea typeface="Warnock Pro Light Display"/>
                <a:cs typeface="Warnock Pro Light Display"/>
                <a:sym typeface="Warnock Pro Light Display"/>
              </a:defRPr>
            </a:lvl5pPr>
            <a:lvl6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235077"/>
                </a:solidFill>
                <a:uFillTx/>
                <a:latin typeface="Warnock Pro Light Display"/>
                <a:ea typeface="Warnock Pro Light Display"/>
                <a:cs typeface="Warnock Pro Light Display"/>
                <a:sym typeface="Warnock Pro Light Display"/>
              </a:defRPr>
            </a:lvl6pPr>
            <a:lvl7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235077"/>
                </a:solidFill>
                <a:uFillTx/>
                <a:latin typeface="Warnock Pro Light Display"/>
                <a:ea typeface="Warnock Pro Light Display"/>
                <a:cs typeface="Warnock Pro Light Display"/>
                <a:sym typeface="Warnock Pro Light Display"/>
              </a:defRPr>
            </a:lvl7pPr>
            <a:lvl8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235077"/>
                </a:solidFill>
                <a:uFillTx/>
                <a:latin typeface="Warnock Pro Light Display"/>
                <a:ea typeface="Warnock Pro Light Display"/>
                <a:cs typeface="Warnock Pro Light Display"/>
                <a:sym typeface="Warnock Pro Light Display"/>
              </a:defRPr>
            </a:lvl8pPr>
            <a:lvl9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235077"/>
                </a:solidFill>
                <a:uFillTx/>
                <a:latin typeface="Warnock Pro Light Display"/>
                <a:ea typeface="Warnock Pro Light Display"/>
                <a:cs typeface="Warnock Pro Light Display"/>
                <a:sym typeface="Warnock Pro Light Display"/>
              </a:defRPr>
            </a:lvl9pPr>
          </a:lstStyle>
          <a:p>
            <a:pPr indent="112395">
              <a:spcBef>
                <a:spcPts val="100"/>
              </a:spcBef>
            </a:pPr>
            <a:r>
              <a:rPr lang="en-US" dirty="0"/>
              <a:t>Our</a:t>
            </a:r>
            <a:r>
              <a:rPr lang="en-US" spc="199" dirty="0"/>
              <a:t> </a:t>
            </a:r>
            <a:r>
              <a:rPr lang="en-US" spc="-500" dirty="0"/>
              <a:t>T</a:t>
            </a:r>
            <a:r>
              <a:rPr lang="en-US" dirty="0"/>
              <a:t>e</a:t>
            </a:r>
            <a:r>
              <a:rPr lang="en-US" spc="-99" dirty="0"/>
              <a:t>c</a:t>
            </a:r>
            <a:r>
              <a:rPr lang="en-US" spc="99" dirty="0"/>
              <a:t>h</a:t>
            </a:r>
            <a:r>
              <a:rPr lang="en-US" spc="-99" dirty="0"/>
              <a:t>nol</a:t>
            </a:r>
            <a:r>
              <a:rPr lang="en-US" dirty="0"/>
              <a:t>o</a:t>
            </a:r>
            <a:r>
              <a:rPr lang="en-US" spc="99" dirty="0"/>
              <a:t>g</a:t>
            </a:r>
            <a:r>
              <a:rPr lang="en-US" spc="-99" dirty="0"/>
              <a:t>i</a:t>
            </a:r>
            <a:r>
              <a:rPr lang="en-US" dirty="0"/>
              <a:t>e</a:t>
            </a:r>
            <a:r>
              <a:rPr lang="en-US" spc="-99" dirty="0"/>
              <a:t>s</a:t>
            </a:r>
          </a:p>
        </p:txBody>
      </p:sp>
      <p:sp>
        <p:nvSpPr>
          <p:cNvPr id="6" name="object 4">
            <a:extLst>
              <a:ext uri="{FF2B5EF4-FFF2-40B4-BE49-F238E27FC236}">
                <a16:creationId xmlns:a16="http://schemas.microsoft.com/office/drawing/2014/main" id="{4A241FB6-B3F0-B5B6-7AC8-EBEE2AA7A05F}"/>
              </a:ext>
            </a:extLst>
          </p:cNvPr>
          <p:cNvSpPr/>
          <p:nvPr/>
        </p:nvSpPr>
        <p:spPr>
          <a:xfrm>
            <a:off x="1679995" y="680348"/>
            <a:ext cx="3816301" cy="1"/>
          </a:xfrm>
          <a:prstGeom prst="line">
            <a:avLst/>
          </a:prstGeom>
          <a:ln w="5435">
            <a:solidFill>
              <a:srgbClr val="235077"/>
            </a:solidFill>
          </a:ln>
        </p:spPr>
        <p:txBody>
          <a:bodyPr lIns="45719" rIns="45719"/>
          <a:lstStyle/>
          <a:p>
            <a:endParaRPr dirty="0"/>
          </a:p>
        </p:txBody>
      </p:sp>
      <p:sp>
        <p:nvSpPr>
          <p:cNvPr id="7" name="object 8">
            <a:extLst>
              <a:ext uri="{FF2B5EF4-FFF2-40B4-BE49-F238E27FC236}">
                <a16:creationId xmlns:a16="http://schemas.microsoft.com/office/drawing/2014/main" id="{DD93BB48-FA39-6B4C-6033-C96D846E5A6C}"/>
              </a:ext>
            </a:extLst>
          </p:cNvPr>
          <p:cNvSpPr txBox="1"/>
          <p:nvPr/>
        </p:nvSpPr>
        <p:spPr>
          <a:xfrm>
            <a:off x="5128141" y="4252227"/>
            <a:ext cx="2031411" cy="14201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marR="5080" indent="12700" algn="ctr">
              <a:lnSpc>
                <a:spcPct val="101899"/>
              </a:lnSpc>
              <a:defRPr sz="1000">
                <a:solidFill>
                  <a:srgbClr val="2F4F74"/>
                </a:solidFill>
                <a:latin typeface="Stevie Sans Thin"/>
                <a:ea typeface="Stevie Sans Thin"/>
                <a:cs typeface="Stevie Sans Thin"/>
                <a:sym typeface="Stevie Sans Thin"/>
              </a:defRPr>
            </a:lvl1pPr>
          </a:lstStyle>
          <a:p>
            <a:pPr indent="0"/>
            <a:r>
              <a:rPr lang="en-US" sz="2000" b="1" dirty="0">
                <a:solidFill>
                  <a:schemeClr val="tx2">
                    <a:lumMod val="50000"/>
                  </a:schemeClr>
                </a:solidFill>
              </a:rPr>
              <a:t>CERAVIDA</a:t>
            </a:r>
            <a:r>
              <a:rPr lang="en-US" sz="2000" b="1" dirty="0"/>
              <a:t> </a:t>
            </a:r>
            <a:r>
              <a:rPr lang="en-US" sz="2000" b="1" dirty="0">
                <a:solidFill>
                  <a:schemeClr val="accent3">
                    <a:lumMod val="75000"/>
                  </a:schemeClr>
                </a:solidFill>
              </a:rPr>
              <a:t>FRESH</a:t>
            </a:r>
          </a:p>
          <a:p>
            <a:pPr indent="0"/>
            <a:endParaRPr lang="en-US" sz="2000" b="1" dirty="0">
              <a:solidFill>
                <a:schemeClr val="accent3">
                  <a:lumMod val="75000"/>
                </a:schemeClr>
              </a:solidFill>
            </a:endParaRPr>
          </a:p>
          <a:p>
            <a:pPr marL="7701">
              <a:spcBef>
                <a:spcPts val="82"/>
              </a:spcBef>
            </a:pPr>
            <a:r>
              <a:rPr lang="en-US" dirty="0">
                <a:solidFill>
                  <a:srgbClr val="2E4F75"/>
                </a:solidFill>
                <a:latin typeface="☞STEVIESANSTHIN" panose="02000503000000020004" pitchFamily="2" charset="77"/>
                <a:cs typeface="Graphik Regular"/>
              </a:rPr>
              <a:t>Topical treatment to prevent and remove odor molecules and microbes.  Treatment is composed of natural ingredients rather than chemicals metals and synthetic binders.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5">
            <a:extLst>
              <a:ext uri="{FF2B5EF4-FFF2-40B4-BE49-F238E27FC236}">
                <a16:creationId xmlns:a16="http://schemas.microsoft.com/office/drawing/2014/main" id="{330C0765-5A38-4A34-880C-9CC4C2E14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A317D5F-974B-E430-BC98-C5CA56CC260C}"/>
              </a:ext>
            </a:extLst>
          </p:cNvPr>
          <p:cNvSpPr>
            <a:spLocks noGrp="1"/>
          </p:cNvSpPr>
          <p:nvPr>
            <p:ph type="title"/>
          </p:nvPr>
        </p:nvSpPr>
        <p:spPr>
          <a:xfrm>
            <a:off x="646103" y="381935"/>
            <a:ext cx="5908006" cy="2344840"/>
          </a:xfrm>
        </p:spPr>
        <p:txBody>
          <a:bodyPr vert="horz" lIns="91440" tIns="45720" rIns="91440" bIns="45720" rtlCol="0" anchor="b">
            <a:normAutofit/>
          </a:bodyPr>
          <a:lstStyle/>
          <a:p>
            <a:r>
              <a:rPr lang="en-US" sz="6000" kern="1200">
                <a:solidFill>
                  <a:schemeClr val="tx1"/>
                </a:solidFill>
                <a:latin typeface="+mj-lt"/>
                <a:ea typeface="+mj-ea"/>
                <a:cs typeface="+mj-cs"/>
              </a:rPr>
              <a:t>Down Halo Chamber Pillow </a:t>
            </a:r>
          </a:p>
        </p:txBody>
      </p:sp>
      <p:pic>
        <p:nvPicPr>
          <p:cNvPr id="8" name="Picture 7">
            <a:extLst>
              <a:ext uri="{FF2B5EF4-FFF2-40B4-BE49-F238E27FC236}">
                <a16:creationId xmlns:a16="http://schemas.microsoft.com/office/drawing/2014/main" id="{DC11EE77-B065-C6BE-234F-1789CCFC2943}"/>
              </a:ext>
            </a:extLst>
          </p:cNvPr>
          <p:cNvPicPr>
            <a:picLocks noChangeAspect="1"/>
          </p:cNvPicPr>
          <p:nvPr/>
        </p:nvPicPr>
        <p:blipFill rotWithShape="1">
          <a:blip r:embed="rId2"/>
          <a:srcRect t="2917" b="2588"/>
          <a:stretch/>
        </p:blipFill>
        <p:spPr>
          <a:xfrm>
            <a:off x="8491004" y="278204"/>
            <a:ext cx="2610422" cy="2610422"/>
          </a:xfrm>
          <a:custGeom>
            <a:avLst/>
            <a:gdLst/>
            <a:ahLst/>
            <a:cxnLst/>
            <a:rect l="l" t="t" r="r" b="b"/>
            <a:pathLst>
              <a:path w="2610422" h="2610422">
                <a:moveTo>
                  <a:pt x="1305211" y="0"/>
                </a:moveTo>
                <a:cubicBezTo>
                  <a:pt x="2026059" y="0"/>
                  <a:pt x="2610422" y="584363"/>
                  <a:pt x="2610422" y="1305211"/>
                </a:cubicBezTo>
                <a:cubicBezTo>
                  <a:pt x="2610422" y="2026059"/>
                  <a:pt x="2026059" y="2610422"/>
                  <a:pt x="1305211" y="2610422"/>
                </a:cubicBezTo>
                <a:cubicBezTo>
                  <a:pt x="584363" y="2610422"/>
                  <a:pt x="0" y="2026059"/>
                  <a:pt x="0" y="1305211"/>
                </a:cubicBezTo>
                <a:cubicBezTo>
                  <a:pt x="0" y="584363"/>
                  <a:pt x="584363" y="0"/>
                  <a:pt x="1305211" y="0"/>
                </a:cubicBezTo>
                <a:close/>
              </a:path>
            </a:pathLst>
          </a:custGeom>
        </p:spPr>
      </p:pic>
      <p:sp>
        <p:nvSpPr>
          <p:cNvPr id="6" name="TextBox 5">
            <a:extLst>
              <a:ext uri="{FF2B5EF4-FFF2-40B4-BE49-F238E27FC236}">
                <a16:creationId xmlns:a16="http://schemas.microsoft.com/office/drawing/2014/main" id="{F77BF538-4FA2-B9AD-0B65-3B894891DED5}"/>
              </a:ext>
            </a:extLst>
          </p:cNvPr>
          <p:cNvSpPr txBox="1"/>
          <p:nvPr/>
        </p:nvSpPr>
        <p:spPr>
          <a:xfrm>
            <a:off x="646103" y="3096039"/>
            <a:ext cx="5908007" cy="2888627"/>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000" dirty="0"/>
              <a:t>95/5 Feather Inner Chamber</a:t>
            </a:r>
          </a:p>
          <a:p>
            <a:pPr marL="285750" indent="-228600">
              <a:lnSpc>
                <a:spcPct val="90000"/>
              </a:lnSpc>
              <a:spcAft>
                <a:spcPts val="600"/>
              </a:spcAft>
              <a:buFont typeface="Arial" panose="020B0604020202020204" pitchFamily="34" charset="0"/>
              <a:buChar char="•"/>
            </a:pPr>
            <a:r>
              <a:rPr lang="en-US" sz="2000" dirty="0"/>
              <a:t>Great Support for all Sleeping Positions</a:t>
            </a:r>
          </a:p>
          <a:p>
            <a:pPr marL="285750" indent="-228600">
              <a:lnSpc>
                <a:spcPct val="90000"/>
              </a:lnSpc>
              <a:spcAft>
                <a:spcPts val="600"/>
              </a:spcAft>
              <a:buFont typeface="Arial" panose="020B0604020202020204" pitchFamily="34" charset="0"/>
              <a:buChar char="•"/>
            </a:pPr>
            <a:r>
              <a:rPr lang="en-US" sz="2000" dirty="0"/>
              <a:t>Down Outer Chamber </a:t>
            </a:r>
          </a:p>
          <a:p>
            <a:pPr marL="285750" indent="-228600">
              <a:lnSpc>
                <a:spcPct val="90000"/>
              </a:lnSpc>
              <a:spcAft>
                <a:spcPts val="600"/>
              </a:spcAft>
              <a:buFont typeface="Arial" panose="020B0604020202020204" pitchFamily="34" charset="0"/>
              <a:buChar char="•"/>
            </a:pPr>
            <a:r>
              <a:rPr lang="en-US" sz="2000" dirty="0"/>
              <a:t>Medium Support </a:t>
            </a:r>
          </a:p>
          <a:p>
            <a:pPr marL="285750" indent="-228600">
              <a:lnSpc>
                <a:spcPct val="90000"/>
              </a:lnSpc>
              <a:spcAft>
                <a:spcPts val="600"/>
              </a:spcAft>
              <a:buFont typeface="Arial" panose="020B0604020202020204" pitchFamily="34" charset="0"/>
              <a:buChar char="•"/>
            </a:pPr>
            <a:r>
              <a:rPr lang="en-US" sz="2000" dirty="0"/>
              <a:t>Durable </a:t>
            </a:r>
            <a:r>
              <a:rPr lang="en-US" sz="2000" dirty="0" err="1"/>
              <a:t>Downproof</a:t>
            </a:r>
            <a:r>
              <a:rPr lang="en-US" sz="2000" dirty="0"/>
              <a:t> </a:t>
            </a:r>
          </a:p>
          <a:p>
            <a:pPr marL="285750" indent="-228600">
              <a:lnSpc>
                <a:spcPct val="90000"/>
              </a:lnSpc>
              <a:spcAft>
                <a:spcPts val="600"/>
              </a:spcAft>
              <a:buFont typeface="Arial" panose="020B0604020202020204" pitchFamily="34" charset="0"/>
              <a:buChar char="•"/>
            </a:pPr>
            <a:r>
              <a:rPr lang="en-US" sz="2000" dirty="0"/>
              <a:t>230 TC Cambric Woven Cotton </a:t>
            </a:r>
          </a:p>
          <a:p>
            <a:pPr marL="285750" indent="-228600">
              <a:lnSpc>
                <a:spcPct val="90000"/>
              </a:lnSpc>
              <a:spcAft>
                <a:spcPts val="600"/>
              </a:spcAft>
              <a:buFont typeface="Arial" panose="020B0604020202020204" pitchFamily="34" charset="0"/>
              <a:buChar char="•"/>
            </a:pPr>
            <a:r>
              <a:rPr lang="en-US" sz="2000" dirty="0"/>
              <a:t>Hypoallergenic</a:t>
            </a:r>
          </a:p>
          <a:p>
            <a:pPr marL="285750" indent="-228600">
              <a:lnSpc>
                <a:spcPct val="90000"/>
              </a:lnSpc>
              <a:spcAft>
                <a:spcPts val="600"/>
              </a:spcAft>
              <a:buFont typeface="Arial" panose="020B0604020202020204" pitchFamily="34" charset="0"/>
              <a:buChar char="•"/>
            </a:pPr>
            <a:r>
              <a:rPr lang="en-US" sz="2000" dirty="0"/>
              <a:t> Easy Care – Machine Wash and Dry</a:t>
            </a:r>
          </a:p>
        </p:txBody>
      </p:sp>
      <p:pic>
        <p:nvPicPr>
          <p:cNvPr id="4" name="Picture 3">
            <a:extLst>
              <a:ext uri="{FF2B5EF4-FFF2-40B4-BE49-F238E27FC236}">
                <a16:creationId xmlns:a16="http://schemas.microsoft.com/office/drawing/2014/main" id="{0D68E93F-9BD8-CE93-E66F-690E45F2AFAB}"/>
              </a:ext>
            </a:extLst>
          </p:cNvPr>
          <p:cNvPicPr>
            <a:picLocks noChangeAspect="1"/>
          </p:cNvPicPr>
          <p:nvPr/>
        </p:nvPicPr>
        <p:blipFill rotWithShape="1">
          <a:blip r:embed="rId3"/>
          <a:srcRect l="14229" r="24255" b="1"/>
          <a:stretch/>
        </p:blipFill>
        <p:spPr>
          <a:xfrm>
            <a:off x="7052542" y="3060424"/>
            <a:ext cx="3402334" cy="3402334"/>
          </a:xfrm>
          <a:custGeom>
            <a:avLst/>
            <a:gdLst/>
            <a:ahLst/>
            <a:cxnLst/>
            <a:rect l="l" t="t" r="r" b="b"/>
            <a:pathLst>
              <a:path w="2509736" h="2509736">
                <a:moveTo>
                  <a:pt x="1254868" y="0"/>
                </a:moveTo>
                <a:cubicBezTo>
                  <a:pt x="1947912" y="0"/>
                  <a:pt x="2509736" y="561824"/>
                  <a:pt x="2509736" y="1254868"/>
                </a:cubicBezTo>
                <a:cubicBezTo>
                  <a:pt x="2509736" y="1947912"/>
                  <a:pt x="1947912" y="2509736"/>
                  <a:pt x="1254868" y="2509736"/>
                </a:cubicBezTo>
                <a:cubicBezTo>
                  <a:pt x="561824" y="2509736"/>
                  <a:pt x="0" y="1947912"/>
                  <a:pt x="0" y="1254868"/>
                </a:cubicBezTo>
                <a:cubicBezTo>
                  <a:pt x="0" y="561824"/>
                  <a:pt x="561824" y="0"/>
                  <a:pt x="1254868" y="0"/>
                </a:cubicBezTo>
                <a:close/>
              </a:path>
            </a:pathLst>
          </a:custGeom>
        </p:spPr>
      </p:pic>
      <p:grpSp>
        <p:nvGrpSpPr>
          <p:cNvPr id="35" name="Group 27">
            <a:extLst>
              <a:ext uri="{FF2B5EF4-FFF2-40B4-BE49-F238E27FC236}">
                <a16:creationId xmlns:a16="http://schemas.microsoft.com/office/drawing/2014/main" id="{4A0B7C3A-EA33-4F48-9CC3-89BF84D47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97200" y="1554355"/>
            <a:ext cx="2966226" cy="1680383"/>
            <a:chOff x="7697200" y="1554355"/>
            <a:chExt cx="2966226" cy="1680383"/>
          </a:xfrm>
        </p:grpSpPr>
        <p:sp>
          <p:nvSpPr>
            <p:cNvPr id="29" name="Graphic 15">
              <a:extLst>
                <a:ext uri="{FF2B5EF4-FFF2-40B4-BE49-F238E27FC236}">
                  <a16:creationId xmlns:a16="http://schemas.microsoft.com/office/drawing/2014/main" id="{B7DA268A-F88C-4936-8401-97C8C9861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97200" y="155435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36" name="Graphic 16">
              <a:extLst>
                <a:ext uri="{FF2B5EF4-FFF2-40B4-BE49-F238E27FC236}">
                  <a16:creationId xmlns:a16="http://schemas.microsoft.com/office/drawing/2014/main" id="{F66F957D-AE64-4187-90D7-B24F1CC27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6336" y="2619403"/>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1"/>
            </a:solidFill>
            <a:ln w="610" cap="flat">
              <a:noFill/>
              <a:prstDash val="solid"/>
              <a:miter/>
            </a:ln>
          </p:spPr>
          <p:txBody>
            <a:bodyPr rtlCol="0" anchor="ctr"/>
            <a:lstStyle/>
            <a:p>
              <a:endParaRPr lang="en-US"/>
            </a:p>
          </p:txBody>
        </p:sp>
        <p:sp>
          <p:nvSpPr>
            <p:cNvPr id="37" name="Graphic 14">
              <a:extLst>
                <a:ext uri="{FF2B5EF4-FFF2-40B4-BE49-F238E27FC236}">
                  <a16:creationId xmlns:a16="http://schemas.microsoft.com/office/drawing/2014/main" id="{2E48EAB8-CD1C-4BF5-A92C-BA11919E6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72288" y="314360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grpSp>
      <p:cxnSp>
        <p:nvCxnSpPr>
          <p:cNvPr id="33" name="Straight Connector 3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0162" y="360784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6402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5B806F-A7D1-A7CB-7E12-44A0553DE167}"/>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dirty="0" err="1"/>
              <a:t>Micro</a:t>
            </a:r>
            <a:r>
              <a:rPr lang="en-US" sz="5400" kern="1200" dirty="0" err="1">
                <a:solidFill>
                  <a:schemeClr val="tx1"/>
                </a:solidFill>
                <a:latin typeface="+mj-lt"/>
                <a:ea typeface="+mj-ea"/>
                <a:cs typeface="+mj-cs"/>
              </a:rPr>
              <a:t>loft</a:t>
            </a:r>
            <a:endParaRPr lang="en-US" sz="5400" kern="1200" dirty="0">
              <a:solidFill>
                <a:schemeClr val="tx1"/>
              </a:solidFill>
              <a:latin typeface="+mj-lt"/>
              <a:ea typeface="+mj-ea"/>
              <a:cs typeface="+mj-cs"/>
            </a:endParaRPr>
          </a:p>
        </p:txBody>
      </p:sp>
      <p:sp>
        <p:nvSpPr>
          <p:cNvPr id="1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8E1AA341-7CC2-E17A-9861-BD688F6ED075}"/>
              </a:ext>
            </a:extLst>
          </p:cNvPr>
          <p:cNvSpPr>
            <a:spLocks noGrp="1"/>
          </p:cNvSpPr>
          <p:nvPr>
            <p:ph type="body" sz="half" idx="2"/>
          </p:nvPr>
        </p:nvSpPr>
        <p:spPr>
          <a:xfrm>
            <a:off x="630936" y="2807208"/>
            <a:ext cx="3429000" cy="3410712"/>
          </a:xfrm>
        </p:spPr>
        <p:txBody>
          <a:bodyPr vert="horz" lIns="91440" tIns="45720" rIns="91440" bIns="45720" rtlCol="0" anchor="t">
            <a:normAutofit/>
          </a:bodyPr>
          <a:lstStyle/>
          <a:p>
            <a:pPr indent="-228600">
              <a:buFont typeface="Arial" panose="020B0604020202020204" pitchFamily="34" charset="0"/>
              <a:buChar char="•"/>
            </a:pPr>
            <a:r>
              <a:rPr lang="en-US" sz="2000" dirty="0"/>
              <a:t>A blown fiber that has a gel like feel.  It has a slow recovery, moves with you and molds inro your shape.</a:t>
            </a:r>
          </a:p>
          <a:p>
            <a:pPr indent="-228600">
              <a:buFont typeface="Arial" panose="020B0604020202020204" pitchFamily="34" charset="0"/>
              <a:buChar char="•"/>
            </a:pPr>
            <a:endParaRPr lang="en-US" sz="2000" dirty="0"/>
          </a:p>
          <a:p>
            <a:pPr marL="285750" indent="-228600">
              <a:buFont typeface="Arial" panose="020B0604020202020204" pitchFamily="34" charset="0"/>
              <a:buChar char="•"/>
            </a:pPr>
            <a:r>
              <a:rPr lang="en-US" sz="2000" dirty="0"/>
              <a:t>GRS Certified</a:t>
            </a:r>
          </a:p>
          <a:p>
            <a:pPr marL="285750" indent="-228600">
              <a:buFont typeface="Arial" panose="020B0604020202020204" pitchFamily="34" charset="0"/>
              <a:buChar char="•"/>
            </a:pPr>
            <a:r>
              <a:rPr lang="en-US" sz="2000" dirty="0"/>
              <a:t>Gel-Like Fiber</a:t>
            </a:r>
          </a:p>
          <a:p>
            <a:pPr marL="285750" indent="-228600">
              <a:buFont typeface="Arial" panose="020B0604020202020204" pitchFamily="34" charset="0"/>
              <a:buChar char="•"/>
            </a:pPr>
            <a:r>
              <a:rPr lang="en-US" sz="2000" dirty="0"/>
              <a:t>Mimics Foam </a:t>
            </a:r>
          </a:p>
          <a:p>
            <a:pPr marL="285750" indent="-228600">
              <a:buFont typeface="Arial" panose="020B0604020202020204" pitchFamily="34" charset="0"/>
              <a:buChar char="•"/>
            </a:pPr>
            <a:r>
              <a:rPr lang="en-US" sz="2000" dirty="0"/>
              <a:t>Molds to your shape</a:t>
            </a:r>
          </a:p>
        </p:txBody>
      </p:sp>
      <p:pic>
        <p:nvPicPr>
          <p:cNvPr id="8" name="Picture 7">
            <a:extLst>
              <a:ext uri="{FF2B5EF4-FFF2-40B4-BE49-F238E27FC236}">
                <a16:creationId xmlns:a16="http://schemas.microsoft.com/office/drawing/2014/main" id="{ADE79726-A602-2841-6EA9-22C49F81C288}"/>
              </a:ext>
            </a:extLst>
          </p:cNvPr>
          <p:cNvPicPr>
            <a:picLocks noChangeAspect="1"/>
          </p:cNvPicPr>
          <p:nvPr/>
        </p:nvPicPr>
        <p:blipFill>
          <a:blip r:embed="rId2"/>
          <a:stretch>
            <a:fillRect/>
          </a:stretch>
        </p:blipFill>
        <p:spPr>
          <a:xfrm>
            <a:off x="4654296" y="684771"/>
            <a:ext cx="6903720" cy="5488457"/>
          </a:xfrm>
          <a:prstGeom prst="rect">
            <a:avLst/>
          </a:prstGeom>
        </p:spPr>
      </p:pic>
      <p:pic>
        <p:nvPicPr>
          <p:cNvPr id="10" name="Picture 9">
            <a:extLst>
              <a:ext uri="{FF2B5EF4-FFF2-40B4-BE49-F238E27FC236}">
                <a16:creationId xmlns:a16="http://schemas.microsoft.com/office/drawing/2014/main" id="{14A75523-A302-5A55-CAE5-E8DF6AE885E4}"/>
              </a:ext>
            </a:extLst>
          </p:cNvPr>
          <p:cNvPicPr>
            <a:picLocks noChangeAspect="1"/>
          </p:cNvPicPr>
          <p:nvPr/>
        </p:nvPicPr>
        <p:blipFill>
          <a:blip r:embed="rId3"/>
          <a:stretch>
            <a:fillRect/>
          </a:stretch>
        </p:blipFill>
        <p:spPr>
          <a:xfrm>
            <a:off x="5187457" y="5201729"/>
            <a:ext cx="5552429" cy="1313886"/>
          </a:xfrm>
          <a:prstGeom prst="rect">
            <a:avLst/>
          </a:prstGeom>
        </p:spPr>
      </p:pic>
    </p:spTree>
    <p:extLst>
      <p:ext uri="{BB962C8B-B14F-4D97-AF65-F5344CB8AC3E}">
        <p14:creationId xmlns:p14="http://schemas.microsoft.com/office/powerpoint/2010/main" val="1199456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E5A635-6757-216A-74E0-2A914FB9C593}"/>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400" kern="1200">
                <a:solidFill>
                  <a:schemeClr val="tx1"/>
                </a:solidFill>
                <a:latin typeface="+mj-lt"/>
                <a:ea typeface="+mj-ea"/>
                <a:cs typeface="+mj-cs"/>
              </a:rPr>
              <a:t>Enviroloft</a:t>
            </a:r>
          </a:p>
        </p:txBody>
      </p:sp>
      <p:sp>
        <p:nvSpPr>
          <p:cNvPr id="1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E884106-6A84-9559-369A-7C6D87747908}"/>
              </a:ext>
            </a:extLst>
          </p:cNvPr>
          <p:cNvSpPr>
            <a:spLocks noGrp="1"/>
          </p:cNvSpPr>
          <p:nvPr>
            <p:ph type="body" sz="half" idx="2"/>
          </p:nvPr>
        </p:nvSpPr>
        <p:spPr>
          <a:xfrm>
            <a:off x="630936" y="2660904"/>
            <a:ext cx="4818888" cy="3547872"/>
          </a:xfrm>
        </p:spPr>
        <p:txBody>
          <a:bodyPr vert="horz" lIns="91440" tIns="45720" rIns="91440" bIns="45720" rtlCol="0" anchor="t">
            <a:normAutofit/>
          </a:bodyPr>
          <a:lstStyle/>
          <a:p>
            <a:pPr indent="-228600">
              <a:buFont typeface="Arial" panose="020B0604020202020204" pitchFamily="34" charset="0"/>
              <a:buChar char="•"/>
            </a:pPr>
            <a:r>
              <a:rPr lang="en-US" sz="2200"/>
              <a:t>Enviroloft is a blown fiber that is AAFA certified.  The recycled fiber is lofty and resilient.  It recovers it shape immediately and is highly durable. </a:t>
            </a:r>
          </a:p>
          <a:p>
            <a:pPr marL="285750" indent="-228600">
              <a:buFont typeface="Arial" panose="020B0604020202020204" pitchFamily="34" charset="0"/>
              <a:buChar char="•"/>
            </a:pPr>
            <a:r>
              <a:rPr lang="en-US" sz="2200"/>
              <a:t>Blown Fiber</a:t>
            </a:r>
          </a:p>
          <a:p>
            <a:pPr marL="285750" indent="-228600">
              <a:buFont typeface="Arial" panose="020B0604020202020204" pitchFamily="34" charset="0"/>
              <a:buChar char="•"/>
            </a:pPr>
            <a:r>
              <a:rPr lang="en-US" sz="2200"/>
              <a:t>Recycled Resilient</a:t>
            </a:r>
          </a:p>
          <a:p>
            <a:pPr marL="285750" indent="-228600">
              <a:buFont typeface="Arial" panose="020B0604020202020204" pitchFamily="34" charset="0"/>
              <a:buChar char="•"/>
            </a:pPr>
            <a:r>
              <a:rPr lang="en-US" sz="2200"/>
              <a:t>Recovers shape</a:t>
            </a:r>
          </a:p>
        </p:txBody>
      </p:sp>
      <p:pic>
        <p:nvPicPr>
          <p:cNvPr id="10" name="Picture 9">
            <a:extLst>
              <a:ext uri="{FF2B5EF4-FFF2-40B4-BE49-F238E27FC236}">
                <a16:creationId xmlns:a16="http://schemas.microsoft.com/office/drawing/2014/main" id="{9C157042-8B4B-6DC1-8BCC-333ABB9D23D4}"/>
              </a:ext>
            </a:extLst>
          </p:cNvPr>
          <p:cNvPicPr>
            <a:picLocks noChangeAspect="1"/>
          </p:cNvPicPr>
          <p:nvPr/>
        </p:nvPicPr>
        <p:blipFill>
          <a:blip r:embed="rId2"/>
          <a:stretch>
            <a:fillRect/>
          </a:stretch>
        </p:blipFill>
        <p:spPr>
          <a:xfrm>
            <a:off x="6099048" y="1770839"/>
            <a:ext cx="5458968" cy="3316321"/>
          </a:xfrm>
          <a:prstGeom prst="rect">
            <a:avLst/>
          </a:prstGeom>
        </p:spPr>
      </p:pic>
      <p:pic>
        <p:nvPicPr>
          <p:cNvPr id="12" name="Picture 11">
            <a:extLst>
              <a:ext uri="{FF2B5EF4-FFF2-40B4-BE49-F238E27FC236}">
                <a16:creationId xmlns:a16="http://schemas.microsoft.com/office/drawing/2014/main" id="{F2C71346-AE83-17F3-D5ED-0DA651822655}"/>
              </a:ext>
            </a:extLst>
          </p:cNvPr>
          <p:cNvPicPr>
            <a:picLocks noChangeAspect="1"/>
          </p:cNvPicPr>
          <p:nvPr/>
        </p:nvPicPr>
        <p:blipFill>
          <a:blip r:embed="rId3"/>
          <a:stretch>
            <a:fillRect/>
          </a:stretch>
        </p:blipFill>
        <p:spPr>
          <a:xfrm>
            <a:off x="6096000" y="5227608"/>
            <a:ext cx="5458968" cy="1285335"/>
          </a:xfrm>
          <a:prstGeom prst="rect">
            <a:avLst/>
          </a:prstGeom>
        </p:spPr>
      </p:pic>
    </p:spTree>
    <p:extLst>
      <p:ext uri="{BB962C8B-B14F-4D97-AF65-F5344CB8AC3E}">
        <p14:creationId xmlns:p14="http://schemas.microsoft.com/office/powerpoint/2010/main" val="28296970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CD775D95018248B79C276946D87126" ma:contentTypeVersion="9" ma:contentTypeDescription="Create a new document." ma:contentTypeScope="" ma:versionID="ddfb89bfde5aaa320c0254de7c211516">
  <xsd:schema xmlns:xsd="http://www.w3.org/2001/XMLSchema" xmlns:xs="http://www.w3.org/2001/XMLSchema" xmlns:p="http://schemas.microsoft.com/office/2006/metadata/properties" xmlns:ns3="7f219016-7678-4d4b-b6f9-2ebcca52ee1f" targetNamespace="http://schemas.microsoft.com/office/2006/metadata/properties" ma:root="true" ma:fieldsID="b7397a7732ac94acb7352853857c20d0" ns3:_="">
    <xsd:import namespace="7f219016-7678-4d4b-b6f9-2ebcca52ee1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219016-7678-4d4b-b6f9-2ebcca52ee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2455DC8-77D4-48DF-923A-AA6C90B115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219016-7678-4d4b-b6f9-2ebcca52ee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6CAB25-7180-4B18-BDA0-820FDDD1FEC7}">
  <ds:schemaRefs>
    <ds:schemaRef ds:uri="http://schemas.microsoft.com/sharepoint/v3/contenttype/forms"/>
  </ds:schemaRefs>
</ds:datastoreItem>
</file>

<file path=customXml/itemProps3.xml><?xml version="1.0" encoding="utf-8"?>
<ds:datastoreItem xmlns:ds="http://schemas.openxmlformats.org/officeDocument/2006/customXml" ds:itemID="{DB1EDF30-F36D-4B1E-AEC1-2FC2D13039E9}">
  <ds:schemaRef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7f219016-7678-4d4b-b6f9-2ebcca52ee1f"/>
    <ds:schemaRef ds:uri="http://purl.org/dc/elements/1.1/"/>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1624</TotalTime>
  <Words>1267</Words>
  <Application>Microsoft Office PowerPoint</Application>
  <PresentationFormat>Widescreen</PresentationFormat>
  <Paragraphs>146</Paragraphs>
  <Slides>16</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16</vt:i4>
      </vt:variant>
    </vt:vector>
  </HeadingPairs>
  <TitlesOfParts>
    <vt:vector size="29" baseType="lpstr">
      <vt:lpstr>☞STEVIESANSMEDIUM</vt:lpstr>
      <vt:lpstr>☞STEVIESANSTHIN</vt:lpstr>
      <vt:lpstr>Arial</vt:lpstr>
      <vt:lpstr>Calibri</vt:lpstr>
      <vt:lpstr>Calibri Light</vt:lpstr>
      <vt:lpstr>Helvetica</vt:lpstr>
      <vt:lpstr>Stevie Sans Book</vt:lpstr>
      <vt:lpstr>Stevie Sans Medium</vt:lpstr>
      <vt:lpstr>Stevie Sans Thin</vt:lpstr>
      <vt:lpstr>Warnock Pro Display</vt:lpstr>
      <vt:lpstr>Warnock Pro Light Display</vt:lpstr>
      <vt:lpstr>Office Theme</vt:lpstr>
      <vt:lpstr>1_Office Theme</vt:lpstr>
      <vt:lpstr>Comfort to the core. </vt:lpstr>
      <vt:lpstr>Who we are</vt:lpstr>
      <vt:lpstr>What we do</vt:lpstr>
      <vt:lpstr>Where we are</vt:lpstr>
      <vt:lpstr>Our Certifications</vt:lpstr>
      <vt:lpstr>PowerPoint Presentation</vt:lpstr>
      <vt:lpstr>Down Halo Chamber Pillow </vt:lpstr>
      <vt:lpstr>Microloft</vt:lpstr>
      <vt:lpstr>Enviroloft</vt:lpstr>
      <vt:lpstr>Spira</vt:lpstr>
      <vt:lpstr>Super Clean TM</vt:lpstr>
      <vt:lpstr>Smart Down Double Diamond Blanket</vt:lpstr>
      <vt:lpstr>Better Comforters-Down and Synthetic Options</vt:lpstr>
      <vt:lpstr>Ultra Plush 20OZ Cloud Topper-Better</vt:lpstr>
      <vt:lpstr>All-In-One Anti-Microbial 8OZ Mattress Pad-Better</vt:lpstr>
      <vt:lpstr>4 OZ Mattress Pad-Good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Purdy</dc:creator>
  <cp:lastModifiedBy>Mary Freeman</cp:lastModifiedBy>
  <cp:revision>26</cp:revision>
  <dcterms:created xsi:type="dcterms:W3CDTF">2023-03-30T16:25:35Z</dcterms:created>
  <dcterms:modified xsi:type="dcterms:W3CDTF">2023-04-17T17:25:33Z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0x010100FDCD775D95018248B79C276946D87126</vt:lpwstr>
  </property>
</Properties>
</file>