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sldIdLst>
    <p:sldId id="256" r:id="rId2"/>
    <p:sldId id="284" r:id="rId3"/>
    <p:sldId id="257" r:id="rId4"/>
    <p:sldId id="262" r:id="rId5"/>
    <p:sldId id="263" r:id="rId6"/>
    <p:sldId id="267" r:id="rId7"/>
    <p:sldId id="280" r:id="rId8"/>
    <p:sldId id="287" r:id="rId9"/>
    <p:sldId id="272" r:id="rId10"/>
    <p:sldId id="277" r:id="rId11"/>
    <p:sldId id="278" r:id="rId12"/>
    <p:sldId id="279" r:id="rId13"/>
    <p:sldId id="290" r:id="rId14"/>
    <p:sldId id="285" r:id="rId15"/>
    <p:sldId id="283" r:id="rId16"/>
    <p:sldId id="289" r:id="rId17"/>
    <p:sldId id="275" r:id="rId18"/>
    <p:sldId id="291"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8" d="100"/>
          <a:sy n="108" d="100"/>
        </p:scale>
        <p:origin x="13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9FC4D1-C8D7-444A-A3EF-52A414287BA7}" type="datetimeFigureOut">
              <a:rPr lang="en-US" smtClean="0"/>
              <a:t>2/24/2023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5A4E3D3-3A6A-4AFA-98AC-A28230913472}" type="slidenum">
              <a:rPr lang="en-US" smtClean="0"/>
              <a:t>‹#›</a:t>
            </a:fld>
            <a:endParaRPr lang="en-US"/>
          </a:p>
        </p:txBody>
      </p:sp>
    </p:spTree>
    <p:extLst>
      <p:ext uri="{BB962C8B-B14F-4D97-AF65-F5344CB8AC3E}">
        <p14:creationId xmlns:p14="http://schemas.microsoft.com/office/powerpoint/2010/main" val="37631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4E3D3-3A6A-4AFA-98AC-A28230913472}" type="slidenum">
              <a:rPr lang="en-US" smtClean="0"/>
              <a:t>3</a:t>
            </a:fld>
            <a:endParaRPr lang="en-US"/>
          </a:p>
        </p:txBody>
      </p:sp>
    </p:spTree>
    <p:extLst>
      <p:ext uri="{BB962C8B-B14F-4D97-AF65-F5344CB8AC3E}">
        <p14:creationId xmlns:p14="http://schemas.microsoft.com/office/powerpoint/2010/main" val="369854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4E3D3-3A6A-4AFA-98AC-A28230913472}" type="slidenum">
              <a:rPr lang="en-US" smtClean="0"/>
              <a:t>13</a:t>
            </a:fld>
            <a:endParaRPr lang="en-US"/>
          </a:p>
        </p:txBody>
      </p:sp>
    </p:spTree>
    <p:extLst>
      <p:ext uri="{BB962C8B-B14F-4D97-AF65-F5344CB8AC3E}">
        <p14:creationId xmlns:p14="http://schemas.microsoft.com/office/powerpoint/2010/main" val="30420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4E3D3-3A6A-4AFA-98AC-A28230913472}" type="slidenum">
              <a:rPr lang="en-US" smtClean="0"/>
              <a:t>14</a:t>
            </a:fld>
            <a:endParaRPr lang="en-US"/>
          </a:p>
        </p:txBody>
      </p:sp>
    </p:spTree>
    <p:extLst>
      <p:ext uri="{BB962C8B-B14F-4D97-AF65-F5344CB8AC3E}">
        <p14:creationId xmlns:p14="http://schemas.microsoft.com/office/powerpoint/2010/main" val="51951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4E3D3-3A6A-4AFA-98AC-A28230913472}" type="slidenum">
              <a:rPr lang="en-US" smtClean="0"/>
              <a:t>15</a:t>
            </a:fld>
            <a:endParaRPr lang="en-US"/>
          </a:p>
        </p:txBody>
      </p:sp>
    </p:spTree>
    <p:extLst>
      <p:ext uri="{BB962C8B-B14F-4D97-AF65-F5344CB8AC3E}">
        <p14:creationId xmlns:p14="http://schemas.microsoft.com/office/powerpoint/2010/main" val="269167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4E3D3-3A6A-4AFA-98AC-A28230913472}" type="slidenum">
              <a:rPr lang="en-US" smtClean="0"/>
              <a:t>16</a:t>
            </a:fld>
            <a:endParaRPr lang="en-US"/>
          </a:p>
        </p:txBody>
      </p:sp>
    </p:spTree>
    <p:extLst>
      <p:ext uri="{BB962C8B-B14F-4D97-AF65-F5344CB8AC3E}">
        <p14:creationId xmlns:p14="http://schemas.microsoft.com/office/powerpoint/2010/main" val="291293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C1168-823E-46B7-8F94-F75FE95C4F2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FA62A-3717-4B0A-800C-E92811DBB61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86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C1168-823E-46B7-8F94-F75FE95C4F2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164030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C1168-823E-46B7-8F94-F75FE95C4F2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137693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C1168-823E-46B7-8F94-F75FE95C4F2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355205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C1168-823E-46B7-8F94-F75FE95C4F2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FA62A-3717-4B0A-800C-E92811DBB61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192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C1168-823E-46B7-8F94-F75FE95C4F2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30785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C1168-823E-46B7-8F94-F75FE95C4F2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61421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C1168-823E-46B7-8F94-F75FE95C4F2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8418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5C1168-823E-46B7-8F94-F75FE95C4F29}" type="datetimeFigureOut">
              <a:rPr lang="en-US" smtClean="0"/>
              <a:pPr/>
              <a:t>2/24/2023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233378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15C1168-823E-46B7-8F94-F75FE95C4F29}" type="datetimeFigureOut">
              <a:rPr lang="en-US" smtClean="0"/>
              <a:pPr/>
              <a:t>2/24/2023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EFA62A-3717-4B0A-800C-E92811DBB615}" type="slidenum">
              <a:rPr lang="en-US" smtClean="0"/>
              <a:pPr/>
              <a:t>‹#›</a:t>
            </a:fld>
            <a:endParaRPr lang="en-US"/>
          </a:p>
        </p:txBody>
      </p:sp>
    </p:spTree>
    <p:extLst>
      <p:ext uri="{BB962C8B-B14F-4D97-AF65-F5344CB8AC3E}">
        <p14:creationId xmlns:p14="http://schemas.microsoft.com/office/powerpoint/2010/main" val="37805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C1168-823E-46B7-8F94-F75FE95C4F2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FA62A-3717-4B0A-800C-E92811DBB615}" type="slidenum">
              <a:rPr lang="en-US" smtClean="0"/>
              <a:pPr/>
              <a:t>‹#›</a:t>
            </a:fld>
            <a:endParaRPr lang="en-US"/>
          </a:p>
        </p:txBody>
      </p:sp>
    </p:spTree>
    <p:extLst>
      <p:ext uri="{BB962C8B-B14F-4D97-AF65-F5344CB8AC3E}">
        <p14:creationId xmlns:p14="http://schemas.microsoft.com/office/powerpoint/2010/main" val="3744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15C1168-823E-46B7-8F94-F75FE95C4F29}" type="datetimeFigureOut">
              <a:rPr lang="en-US" smtClean="0"/>
              <a:pPr/>
              <a:t>2/24/2023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CEFA62A-3717-4B0A-800C-E92811DBB615}"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1739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6.tiff"/><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hyperlink" Target="mailto:info@freemankelley.com" TargetMode="External"/><Relationship Id="rId2" Type="http://schemas.openxmlformats.org/officeDocument/2006/relationships/hyperlink" Target="https://www.freemankelley.com/"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8229600" cy="1524000"/>
          </a:xfrm>
        </p:spPr>
        <p:txBody>
          <a:bodyPr>
            <a:noAutofit/>
          </a:bodyPr>
          <a:lstStyle/>
          <a:p>
            <a:pPr algn="ctr"/>
            <a:endParaRPr lang="en-US" sz="6000" u="sng" dirty="0">
              <a:solidFill>
                <a:schemeClr val="bg1"/>
              </a:solidFill>
              <a:latin typeface="ITC Avant Garde Gothic" panose="020B0402020203020304" pitchFamily="34" charset="0"/>
            </a:endParaRPr>
          </a:p>
        </p:txBody>
      </p:sp>
      <p:pic>
        <p:nvPicPr>
          <p:cNvPr id="4" name="Picture 3">
            <a:extLst>
              <a:ext uri="{FF2B5EF4-FFF2-40B4-BE49-F238E27FC236}">
                <a16:creationId xmlns:a16="http://schemas.microsoft.com/office/drawing/2014/main" id="{A3A0DF55-8443-AACD-C172-09F6F2A690FA}"/>
              </a:ext>
            </a:extLst>
          </p:cNvPr>
          <p:cNvPicPr>
            <a:picLocks noChangeAspect="1"/>
          </p:cNvPicPr>
          <p:nvPr/>
        </p:nvPicPr>
        <p:blipFill>
          <a:blip r:embed="rId2"/>
          <a:stretch>
            <a:fillRect/>
          </a:stretch>
        </p:blipFill>
        <p:spPr>
          <a:xfrm>
            <a:off x="0" y="3996263"/>
            <a:ext cx="9067800" cy="2328338"/>
          </a:xfrm>
          <a:prstGeom prst="rect">
            <a:avLst/>
          </a:prstGeom>
        </p:spPr>
      </p:pic>
      <p:pic>
        <p:nvPicPr>
          <p:cNvPr id="3" name="Picture 2">
            <a:extLst>
              <a:ext uri="{FF2B5EF4-FFF2-40B4-BE49-F238E27FC236}">
                <a16:creationId xmlns:a16="http://schemas.microsoft.com/office/drawing/2014/main" id="{15DAA973-DB79-D90D-8988-890E94A79944}"/>
              </a:ext>
            </a:extLst>
          </p:cNvPr>
          <p:cNvPicPr>
            <a:picLocks noChangeAspect="1"/>
          </p:cNvPicPr>
          <p:nvPr/>
        </p:nvPicPr>
        <p:blipFill>
          <a:blip r:embed="rId3"/>
          <a:stretch>
            <a:fillRect/>
          </a:stretch>
        </p:blipFill>
        <p:spPr>
          <a:xfrm>
            <a:off x="1743075" y="14813"/>
            <a:ext cx="5962650" cy="3981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6243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defRPr/>
            </a:pPr>
            <a:r>
              <a:rPr lang="en-US"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ITC Avant Garde Gothic" panose="020B0402020203020304" pitchFamily="34" charset="0"/>
              </a:rPr>
              <a:t>What makes our Frames so </a:t>
            </a:r>
            <a:r>
              <a:rPr lang="en-US" sz="3200" dirty="0">
                <a:ln w="10541" cmpd="sng">
                  <a:solidFill>
                    <a:schemeClr val="accent1">
                      <a:shade val="88000"/>
                      <a:satMod val="110000"/>
                    </a:schemeClr>
                  </a:solidFill>
                  <a:prstDash val="solid"/>
                </a:ln>
                <a:solidFill>
                  <a:srgbClr val="00CC66"/>
                </a:solidFill>
                <a:effectLst>
                  <a:outerShdw blurRad="38100" dist="38100" dir="2700000" algn="tl">
                    <a:srgbClr val="000000">
                      <a:alpha val="43137"/>
                    </a:srgbClr>
                  </a:outerShdw>
                </a:effectLst>
                <a:latin typeface="ITC Avant Garde Gothic" panose="020B0402020203020304" pitchFamily="34" charset="0"/>
              </a:rPr>
              <a:t>Eco-Friendly?</a:t>
            </a:r>
            <a:r>
              <a:rPr lang="en-US"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ITC Avant Garde Gothic" panose="020B0402020203020304" pitchFamily="34" charset="0"/>
              </a:rPr>
              <a:t>  </a:t>
            </a:r>
            <a:endParaRPr lang="en-US" sz="3200" dirty="0">
              <a:effectLst>
                <a:outerShdw blurRad="38100" dist="38100" dir="2700000" algn="tl">
                  <a:srgbClr val="000000">
                    <a:alpha val="43137"/>
                  </a:srgbClr>
                </a:outerShdw>
              </a:effectLst>
              <a:latin typeface="ITC Avant Garde Gothic" panose="020B0402020203020304" pitchFamily="34" charset="0"/>
            </a:endParaRPr>
          </a:p>
        </p:txBody>
      </p:sp>
      <p:pic>
        <p:nvPicPr>
          <p:cNvPr id="9220" name="Content Placeholder 4" descr="Twitter%20Logo.jpg"/>
          <p:cNvPicPr>
            <a:picLocks noChangeAspect="1"/>
          </p:cNvPicPr>
          <p:nvPr/>
        </p:nvPicPr>
        <p:blipFill>
          <a:blip r:embed="rId2" cstate="print"/>
          <a:srcRect/>
          <a:stretch>
            <a:fillRect/>
          </a:stretch>
        </p:blipFill>
        <p:spPr bwMode="auto">
          <a:xfrm>
            <a:off x="4267200" y="1143000"/>
            <a:ext cx="4648200" cy="4191000"/>
          </a:xfrm>
          <a:prstGeom prst="rect">
            <a:avLst/>
          </a:prstGeom>
          <a:noFill/>
          <a:ln w="9525">
            <a:noFill/>
            <a:miter lim="800000"/>
            <a:headEnd/>
            <a:tailEnd/>
          </a:ln>
        </p:spPr>
      </p:pic>
      <p:pic>
        <p:nvPicPr>
          <p:cNvPr id="9221" name="Picture 14" descr="4056BG.png"/>
          <p:cNvPicPr>
            <a:picLocks noChangeAspect="1"/>
          </p:cNvPicPr>
          <p:nvPr/>
        </p:nvPicPr>
        <p:blipFill>
          <a:blip r:embed="rId3" cstate="print"/>
          <a:srcRect/>
          <a:stretch>
            <a:fillRect/>
          </a:stretch>
        </p:blipFill>
        <p:spPr bwMode="auto">
          <a:xfrm>
            <a:off x="381000" y="1752600"/>
            <a:ext cx="6553200" cy="3068638"/>
          </a:xfrm>
          <a:prstGeom prst="rect">
            <a:avLst/>
          </a:prstGeom>
          <a:noFill/>
          <a:ln w="9525">
            <a:noFill/>
            <a:miter lim="800000"/>
            <a:headEnd/>
            <a:tailEnd/>
          </a:ln>
        </p:spPr>
      </p:pic>
      <p:sp>
        <p:nvSpPr>
          <p:cNvPr id="6" name="TextBox 5"/>
          <p:cNvSpPr txBox="1"/>
          <p:nvPr/>
        </p:nvSpPr>
        <p:spPr>
          <a:xfrm>
            <a:off x="533400" y="5212729"/>
            <a:ext cx="7924800" cy="400050"/>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latin typeface="ITC Avant Garde Gothic" panose="020B0402020203020304" pitchFamily="34" charset="0"/>
              </a:rPr>
              <a:t>The </a:t>
            </a:r>
            <a:r>
              <a:rPr lang="en-US" sz="2000" b="1" dirty="0">
                <a:solidFill>
                  <a:srgbClr val="00CC00"/>
                </a:solidFill>
                <a:effectLst>
                  <a:outerShdw blurRad="38100" dist="38100" dir="2700000" algn="tl">
                    <a:srgbClr val="000000">
                      <a:alpha val="43137"/>
                    </a:srgbClr>
                  </a:outerShdw>
                </a:effectLst>
                <a:latin typeface="ITC Avant Garde Gothic" panose="020B0402020203020304" pitchFamily="34" charset="0"/>
              </a:rPr>
              <a:t>GREENEST</a:t>
            </a:r>
            <a:r>
              <a:rPr lang="en-US" sz="2000" b="1" dirty="0">
                <a:effectLst>
                  <a:outerShdw blurRad="38100" dist="38100" dir="2700000" algn="tl">
                    <a:srgbClr val="000000">
                      <a:alpha val="43137"/>
                    </a:srgbClr>
                  </a:outerShdw>
                </a:effectLst>
                <a:latin typeface="ITC Avant Garde Gothic" panose="020B0402020203020304" pitchFamily="34" charset="0"/>
              </a:rPr>
              <a:t> and STRONGEST Bed Frames on Earth!</a:t>
            </a:r>
          </a:p>
        </p:txBody>
      </p:sp>
      <p:pic>
        <p:nvPicPr>
          <p:cNvPr id="4" name="Picture 3" descr="Shape&#10;&#10;Description automatically generated with low confidence">
            <a:extLst>
              <a:ext uri="{FF2B5EF4-FFF2-40B4-BE49-F238E27FC236}">
                <a16:creationId xmlns:a16="http://schemas.microsoft.com/office/drawing/2014/main" id="{9BCF83C0-A0C1-7DCA-28B1-C46420591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666" y="5778245"/>
            <a:ext cx="2776734" cy="8747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864"/>
            <a:ext cx="7772400" cy="457200"/>
          </a:xfrm>
        </p:spPr>
        <p:txBody>
          <a:bodyPr>
            <a:normAutofit/>
          </a:bodyPr>
          <a:lstStyle/>
          <a:p>
            <a:pPr algn="ctr" eaLnBrk="1" fontAlgn="auto" hangingPunct="1">
              <a:spcAft>
                <a:spcPts val="0"/>
              </a:spcAft>
              <a:defRPr/>
            </a:pPr>
            <a:r>
              <a:rPr sz="2400" b="1" dirty="0">
                <a:solidFill>
                  <a:schemeClr val="tx1"/>
                </a:solidFill>
                <a:latin typeface="ITC Avant Garde Gothic" panose="020B0402020203020304" pitchFamily="34" charset="0"/>
              </a:rPr>
              <a:t>What Makes the Hollywood Bed Frames so </a:t>
            </a:r>
            <a:r>
              <a:rPr sz="2400" u="sng" dirty="0">
                <a:solidFill>
                  <a:srgbClr val="00B050"/>
                </a:solidFill>
                <a:latin typeface="ITC Avant Garde Gothic" panose="020B0402020203020304" pitchFamily="34" charset="0"/>
              </a:rPr>
              <a:t>Eco-Friendly</a:t>
            </a:r>
            <a:r>
              <a:rPr sz="2400" dirty="0">
                <a:solidFill>
                  <a:schemeClr val="tx1"/>
                </a:solidFill>
                <a:latin typeface="ITC Avant Garde Gothic" panose="020B0402020203020304" pitchFamily="34" charset="0"/>
              </a:rPr>
              <a:t>?</a:t>
            </a:r>
            <a:endParaRPr sz="2400" dirty="0">
              <a:solidFill>
                <a:schemeClr val="tx1"/>
              </a:solidFill>
              <a:effectLst/>
              <a:latin typeface="ITC Avant Garde Gothic" panose="020B0402020203020304" pitchFamily="34" charset="0"/>
            </a:endParaRPr>
          </a:p>
        </p:txBody>
      </p:sp>
      <p:sp>
        <p:nvSpPr>
          <p:cNvPr id="3" name="Text Placeholder 2"/>
          <p:cNvSpPr>
            <a:spLocks noGrp="1"/>
          </p:cNvSpPr>
          <p:nvPr>
            <p:ph type="body" idx="1"/>
          </p:nvPr>
        </p:nvSpPr>
        <p:spPr>
          <a:xfrm>
            <a:off x="762000" y="735052"/>
            <a:ext cx="7772400" cy="3352800"/>
          </a:xfrm>
        </p:spPr>
        <p:txBody>
          <a:bodyPr>
            <a:normAutofit fontScale="70000" lnSpcReduction="20000"/>
          </a:bodyPr>
          <a:lstStyle/>
          <a:p>
            <a:pPr eaLnBrk="1" hangingPunct="1">
              <a:defRPr/>
            </a:pPr>
            <a:endParaRPr lang="en-US" sz="2000" dirty="0">
              <a:latin typeface="+mj-lt"/>
            </a:endParaRPr>
          </a:p>
          <a:p>
            <a:pPr eaLnBrk="1" hangingPunct="1">
              <a:buClr>
                <a:srgbClr val="00529B"/>
              </a:buClr>
              <a:buSzPct val="90000"/>
              <a:buFont typeface="Wingdings" pitchFamily="2" charset="2"/>
              <a:buChar char="Ø"/>
              <a:defRPr/>
            </a:pPr>
            <a:r>
              <a:rPr lang="en-US" sz="2000" dirty="0"/>
              <a:t> Made from High Carbon </a:t>
            </a:r>
            <a:r>
              <a:rPr lang="en-US" sz="2000" dirty="0">
                <a:solidFill>
                  <a:srgbClr val="00B050"/>
                </a:solidFill>
              </a:rPr>
              <a:t>Recycled</a:t>
            </a:r>
            <a:r>
              <a:rPr lang="en-US" sz="2000" dirty="0"/>
              <a:t> Railroad T-Rails.</a:t>
            </a:r>
          </a:p>
          <a:p>
            <a:pPr eaLnBrk="1" hangingPunct="1">
              <a:buClr>
                <a:srgbClr val="00529B"/>
              </a:buClr>
              <a:buSzPct val="90000"/>
              <a:buFont typeface="Wingdings" pitchFamily="2" charset="2"/>
              <a:buChar char="Ø"/>
              <a:defRPr/>
            </a:pPr>
            <a:endParaRPr lang="en-US" sz="2000" dirty="0"/>
          </a:p>
          <a:p>
            <a:pPr eaLnBrk="1" hangingPunct="1">
              <a:buClr>
                <a:srgbClr val="00529B"/>
              </a:buClr>
              <a:buSzPct val="90000"/>
              <a:buFont typeface="Wingdings" pitchFamily="2" charset="2"/>
              <a:buChar char="Ø"/>
              <a:defRPr/>
            </a:pPr>
            <a:r>
              <a:rPr lang="en-US" sz="2000" dirty="0"/>
              <a:t> Our steel mill has developed a process by which methane gas is “Captured” from nearby Landfills to power the ovens that melt down the rails, which are then formed into angles.</a:t>
            </a:r>
          </a:p>
          <a:p>
            <a:pPr eaLnBrk="1" hangingPunct="1">
              <a:buClr>
                <a:srgbClr val="00529B"/>
              </a:buClr>
              <a:buSzPct val="90000"/>
              <a:buFont typeface="Wingdings" pitchFamily="2" charset="2"/>
              <a:buChar char="Ø"/>
              <a:defRPr/>
            </a:pPr>
            <a:endParaRPr lang="en-US" sz="2000" dirty="0"/>
          </a:p>
          <a:p>
            <a:pPr eaLnBrk="1" hangingPunct="1">
              <a:buClr>
                <a:srgbClr val="00529B"/>
              </a:buClr>
              <a:buSzPct val="90000"/>
              <a:buFont typeface="Wingdings" pitchFamily="2" charset="2"/>
              <a:buChar char="Ø"/>
              <a:defRPr/>
            </a:pPr>
            <a:r>
              <a:rPr lang="en-US" sz="2000" dirty="0"/>
              <a:t> The Use of the “Captured” Methane Gas not only saves precious natural resources, it does not emit greenhouse gases into the environment.</a:t>
            </a:r>
          </a:p>
          <a:p>
            <a:pPr eaLnBrk="1" hangingPunct="1">
              <a:buClr>
                <a:srgbClr val="00529B"/>
              </a:buClr>
              <a:buSzPct val="90000"/>
              <a:buFont typeface="Wingdings" pitchFamily="2" charset="2"/>
              <a:buChar char="Ø"/>
              <a:defRPr/>
            </a:pPr>
            <a:endParaRPr lang="en-US" sz="2000" dirty="0"/>
          </a:p>
          <a:p>
            <a:pPr eaLnBrk="1" hangingPunct="1">
              <a:buClr>
                <a:srgbClr val="00529B"/>
              </a:buClr>
              <a:buSzPct val="90000"/>
              <a:buFont typeface="Wingdings" pitchFamily="2" charset="2"/>
              <a:buChar char="Ø"/>
              <a:defRPr/>
            </a:pPr>
            <a:r>
              <a:rPr lang="en-US" sz="2000" b="1" dirty="0">
                <a:effectLst>
                  <a:outerShdw blurRad="38100" dist="38100" dir="2700000" algn="tl">
                    <a:srgbClr val="000000">
                      <a:alpha val="43137"/>
                    </a:srgbClr>
                  </a:outerShdw>
                </a:effectLst>
              </a:rPr>
              <a:t> </a:t>
            </a:r>
            <a:r>
              <a:rPr lang="en-US" sz="2000" b="1" i="1" u="sng" dirty="0">
                <a:solidFill>
                  <a:srgbClr val="00529B"/>
                </a:solidFill>
                <a:effectLst>
                  <a:outerShdw blurRad="38100" dist="38100" dir="2700000" algn="tl">
                    <a:srgbClr val="000000">
                      <a:alpha val="43137"/>
                    </a:srgbClr>
                  </a:outerShdw>
                </a:effectLst>
              </a:rPr>
              <a:t>The Result… a Negative Carbon Footprint.  </a:t>
            </a:r>
          </a:p>
          <a:p>
            <a:pPr marL="640080" lvl="1" indent="-246888" eaLnBrk="1" fontAlgn="auto" hangingPunct="1">
              <a:spcAft>
                <a:spcPts val="0"/>
              </a:spcAft>
              <a:buFont typeface="Wingdings" pitchFamily="2" charset="2"/>
              <a:buChar char="ü"/>
              <a:defRPr/>
            </a:pPr>
            <a:endParaRPr lang="en-US" dirty="0"/>
          </a:p>
        </p:txBody>
      </p:sp>
      <p:pic>
        <p:nvPicPr>
          <p:cNvPr id="10244" name="Picture 6" descr="\\HOLLYWOODBED\My Share Docs\HBS Logos\HBS Logo in black.jpg"/>
          <p:cNvPicPr>
            <a:picLocks noChangeAspect="1" noChangeArrowheads="1"/>
          </p:cNvPicPr>
          <p:nvPr/>
        </p:nvPicPr>
        <p:blipFill>
          <a:blip r:embed="rId2" cstate="print"/>
          <a:srcRect/>
          <a:stretch>
            <a:fillRect/>
          </a:stretch>
        </p:blipFill>
        <p:spPr bwMode="auto">
          <a:xfrm>
            <a:off x="152400" y="6505575"/>
            <a:ext cx="1578820" cy="275034"/>
          </a:xfrm>
          <a:prstGeom prst="rect">
            <a:avLst/>
          </a:prstGeom>
          <a:noFill/>
          <a:ln w="9525">
            <a:noFill/>
            <a:miter lim="800000"/>
            <a:headEnd/>
            <a:tailEnd/>
          </a:ln>
        </p:spPr>
      </p:pic>
      <p:pic>
        <p:nvPicPr>
          <p:cNvPr id="10245" name="Picture 10" descr="C:\Documents and Settings\NOchoa\Local Settings\Temporary Internet Files\Content.IE5\20L4K3EB\MC910216333[1].png"/>
          <p:cNvPicPr>
            <a:picLocks noChangeAspect="1" noChangeArrowheads="1"/>
          </p:cNvPicPr>
          <p:nvPr/>
        </p:nvPicPr>
        <p:blipFill>
          <a:blip r:embed="rId3" cstate="print"/>
          <a:srcRect/>
          <a:stretch>
            <a:fillRect/>
          </a:stretch>
        </p:blipFill>
        <p:spPr bwMode="auto">
          <a:xfrm>
            <a:off x="6858000" y="3347660"/>
            <a:ext cx="841375" cy="638175"/>
          </a:xfrm>
          <a:prstGeom prst="rect">
            <a:avLst/>
          </a:prstGeom>
          <a:noFill/>
          <a:ln w="9525">
            <a:noFill/>
            <a:miter lim="800000"/>
            <a:headEnd/>
            <a:tailEnd/>
          </a:ln>
        </p:spPr>
      </p:pic>
      <p:pic>
        <p:nvPicPr>
          <p:cNvPr id="10246" name="Picture 6" descr="4-1-7-landfill.gif"/>
          <p:cNvPicPr>
            <a:picLocks noChangeAspect="1"/>
          </p:cNvPicPr>
          <p:nvPr/>
        </p:nvPicPr>
        <p:blipFill>
          <a:blip r:embed="rId4" cstate="print"/>
          <a:srcRect/>
          <a:stretch>
            <a:fillRect/>
          </a:stretch>
        </p:blipFill>
        <p:spPr bwMode="auto">
          <a:xfrm>
            <a:off x="5295900" y="4521993"/>
            <a:ext cx="3124200" cy="1624013"/>
          </a:xfrm>
          <a:prstGeom prst="rect">
            <a:avLst/>
          </a:prstGeom>
          <a:noFill/>
          <a:ln w="9525">
            <a:noFill/>
            <a:miter lim="800000"/>
            <a:headEnd/>
            <a:tailEnd/>
          </a:ln>
        </p:spPr>
      </p:pic>
      <p:pic>
        <p:nvPicPr>
          <p:cNvPr id="10247" name="Picture 7" descr="TRT1508.jpg"/>
          <p:cNvPicPr>
            <a:picLocks noChangeAspect="1"/>
          </p:cNvPicPr>
          <p:nvPr/>
        </p:nvPicPr>
        <p:blipFill>
          <a:blip r:embed="rId5" cstate="print"/>
          <a:srcRect/>
          <a:stretch>
            <a:fillRect/>
          </a:stretch>
        </p:blipFill>
        <p:spPr bwMode="auto">
          <a:xfrm>
            <a:off x="762000" y="4572000"/>
            <a:ext cx="2895600" cy="152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89125" y="335502"/>
            <a:ext cx="5410200" cy="609600"/>
          </a:xfrm>
        </p:spPr>
        <p:txBody>
          <a:bodyPr>
            <a:normAutofit/>
          </a:bodyPr>
          <a:lstStyle/>
          <a:p>
            <a:pPr algn="ctr" eaLnBrk="1" hangingPunct="1"/>
            <a:r>
              <a:rPr lang="en-US" sz="3600" u="sng" dirty="0">
                <a:solidFill>
                  <a:schemeClr val="tx1"/>
                </a:solidFill>
                <a:latin typeface="ITC Avant Garde Gothic" panose="020B0402020203020304" pitchFamily="34" charset="0"/>
              </a:rPr>
              <a:t>Inst-A-Matic</a:t>
            </a:r>
            <a:r>
              <a:rPr lang="en-US" sz="1800" u="sng" dirty="0">
                <a:solidFill>
                  <a:schemeClr val="tx1"/>
                </a:solidFill>
                <a:latin typeface="ITC Avant Garde Gothic" panose="020B0402020203020304" pitchFamily="34" charset="0"/>
              </a:rPr>
              <a:t>® </a:t>
            </a:r>
            <a:r>
              <a:rPr lang="en-US" sz="3600" u="sng" dirty="0">
                <a:solidFill>
                  <a:schemeClr val="tx1"/>
                </a:solidFill>
                <a:latin typeface="ITC Avant Garde Gothic" panose="020B0402020203020304" pitchFamily="34" charset="0"/>
              </a:rPr>
              <a:t>Bed Frames</a:t>
            </a:r>
          </a:p>
        </p:txBody>
      </p:sp>
      <p:pic>
        <p:nvPicPr>
          <p:cNvPr id="11274" name="Picture 3" descr="\\Hollywoodbed\Product Pictures HBSJMD\19-Caster\19-1015.png"/>
          <p:cNvPicPr>
            <a:picLocks noGrp="1" noChangeAspect="1" noChangeArrowheads="1"/>
          </p:cNvPicPr>
          <p:nvPr>
            <p:ph idx="1"/>
          </p:nvPr>
        </p:nvPicPr>
        <p:blipFill>
          <a:blip r:embed="rId2" cstate="print"/>
          <a:stretch>
            <a:fillRect/>
          </a:stretch>
        </p:blipFill>
        <p:spPr>
          <a:xfrm>
            <a:off x="4403023" y="3629014"/>
            <a:ext cx="382404" cy="457222"/>
          </a:xfrm>
          <a:noFill/>
        </p:spPr>
      </p:pic>
      <p:pic>
        <p:nvPicPr>
          <p:cNvPr id="11269" name="Picture 9" descr="angle-iron.gif"/>
          <p:cNvPicPr>
            <a:picLocks noChangeAspect="1"/>
          </p:cNvPicPr>
          <p:nvPr/>
        </p:nvPicPr>
        <p:blipFill>
          <a:blip r:embed="rId3" cstate="print"/>
          <a:srcRect/>
          <a:stretch>
            <a:fillRect/>
          </a:stretch>
        </p:blipFill>
        <p:spPr bwMode="auto">
          <a:xfrm>
            <a:off x="152400" y="1790700"/>
            <a:ext cx="1295400" cy="685800"/>
          </a:xfrm>
          <a:prstGeom prst="rect">
            <a:avLst/>
          </a:prstGeom>
          <a:noFill/>
          <a:ln w="9525">
            <a:noFill/>
            <a:miter lim="800000"/>
            <a:headEnd/>
            <a:tailEnd/>
          </a:ln>
        </p:spPr>
      </p:pic>
      <p:pic>
        <p:nvPicPr>
          <p:cNvPr id="11270" name="Picture 10" descr="Waterbased-Green-Glass-Paint-image-266x300.jpg"/>
          <p:cNvPicPr>
            <a:picLocks noChangeAspect="1"/>
          </p:cNvPicPr>
          <p:nvPr/>
        </p:nvPicPr>
        <p:blipFill>
          <a:blip r:embed="rId4" cstate="print"/>
          <a:srcRect/>
          <a:stretch>
            <a:fillRect/>
          </a:stretch>
        </p:blipFill>
        <p:spPr bwMode="auto">
          <a:xfrm>
            <a:off x="7429500" y="1828800"/>
            <a:ext cx="1600200" cy="1371600"/>
          </a:xfrm>
          <a:prstGeom prst="rect">
            <a:avLst/>
          </a:prstGeom>
          <a:noFill/>
          <a:ln w="9525">
            <a:noFill/>
            <a:miter lim="800000"/>
            <a:headEnd/>
            <a:tailEnd/>
          </a:ln>
        </p:spPr>
      </p:pic>
      <p:sp>
        <p:nvSpPr>
          <p:cNvPr id="11271" name="TextBox 13"/>
          <p:cNvSpPr txBox="1">
            <a:spLocks noChangeArrowheads="1"/>
          </p:cNvSpPr>
          <p:nvPr/>
        </p:nvSpPr>
        <p:spPr bwMode="auto">
          <a:xfrm>
            <a:off x="1600200" y="1828800"/>
            <a:ext cx="1828800" cy="400050"/>
          </a:xfrm>
          <a:prstGeom prst="rect">
            <a:avLst/>
          </a:prstGeom>
          <a:noFill/>
          <a:ln w="9525">
            <a:noFill/>
            <a:miter lim="800000"/>
            <a:headEnd/>
            <a:tailEnd/>
          </a:ln>
        </p:spPr>
        <p:txBody>
          <a:bodyPr>
            <a:spAutoFit/>
          </a:bodyPr>
          <a:lstStyle/>
          <a:p>
            <a:r>
              <a:rPr lang="en-US" sz="1000" dirty="0">
                <a:solidFill>
                  <a:srgbClr val="00B050"/>
                </a:solidFill>
                <a:latin typeface="ITC Avant Garde Gothic" panose="020B0402020203020304" pitchFamily="34" charset="0"/>
              </a:rPr>
              <a:t>Greenest Steel - Recycled Railroad T-Rail</a:t>
            </a:r>
          </a:p>
        </p:txBody>
      </p:sp>
      <p:sp>
        <p:nvSpPr>
          <p:cNvPr id="11272" name="TextBox 15"/>
          <p:cNvSpPr txBox="1">
            <a:spLocks noChangeArrowheads="1"/>
          </p:cNvSpPr>
          <p:nvPr/>
        </p:nvSpPr>
        <p:spPr bwMode="auto">
          <a:xfrm>
            <a:off x="7086600" y="1828800"/>
            <a:ext cx="1143000" cy="400050"/>
          </a:xfrm>
          <a:prstGeom prst="rect">
            <a:avLst/>
          </a:prstGeom>
          <a:noFill/>
          <a:ln w="9525">
            <a:noFill/>
            <a:miter lim="800000"/>
            <a:headEnd/>
            <a:tailEnd/>
          </a:ln>
        </p:spPr>
        <p:txBody>
          <a:bodyPr>
            <a:spAutoFit/>
          </a:bodyPr>
          <a:lstStyle/>
          <a:p>
            <a:pPr algn="ctr"/>
            <a:r>
              <a:rPr lang="en-US" sz="1000" dirty="0">
                <a:solidFill>
                  <a:srgbClr val="00B050"/>
                </a:solidFill>
                <a:latin typeface="ITC Avant Garde Gothic" panose="020B0402020203020304" pitchFamily="34" charset="0"/>
              </a:rPr>
              <a:t>Water-Based Paint</a:t>
            </a:r>
          </a:p>
        </p:txBody>
      </p:sp>
      <p:sp>
        <p:nvSpPr>
          <p:cNvPr id="11273" name="TextBox 18"/>
          <p:cNvSpPr txBox="1">
            <a:spLocks noChangeArrowheads="1"/>
          </p:cNvSpPr>
          <p:nvPr/>
        </p:nvSpPr>
        <p:spPr bwMode="auto">
          <a:xfrm>
            <a:off x="7709065" y="4946948"/>
            <a:ext cx="1434935" cy="400050"/>
          </a:xfrm>
          <a:prstGeom prst="rect">
            <a:avLst/>
          </a:prstGeom>
          <a:noFill/>
          <a:ln w="9525">
            <a:noFill/>
            <a:miter lim="800000"/>
            <a:headEnd/>
            <a:tailEnd/>
          </a:ln>
        </p:spPr>
        <p:txBody>
          <a:bodyPr wrap="square">
            <a:spAutoFit/>
          </a:bodyPr>
          <a:lstStyle/>
          <a:p>
            <a:r>
              <a:rPr lang="en-US" sz="1000" dirty="0">
                <a:solidFill>
                  <a:srgbClr val="00B050"/>
                </a:solidFill>
                <a:latin typeface="ITC Avant Garde Gothic" panose="020B0402020203020304" pitchFamily="34" charset="0"/>
              </a:rPr>
              <a:t>Recyclable Glides</a:t>
            </a:r>
          </a:p>
          <a:p>
            <a:r>
              <a:rPr lang="en-US" sz="1000" dirty="0">
                <a:solidFill>
                  <a:srgbClr val="00B050"/>
                </a:solidFill>
                <a:latin typeface="ITC Avant Garde Gothic" panose="020B0402020203020304" pitchFamily="34" charset="0"/>
              </a:rPr>
              <a:t>&amp; Rollers</a:t>
            </a:r>
          </a:p>
        </p:txBody>
      </p:sp>
      <p:pic>
        <p:nvPicPr>
          <p:cNvPr id="11275" name="Picture 4" descr="\\Hollywoodbed\Product Pictures HBSJMD\03-Bed Frame Photo\4056BR.png"/>
          <p:cNvPicPr>
            <a:picLocks noChangeAspect="1" noChangeArrowheads="1"/>
          </p:cNvPicPr>
          <p:nvPr/>
        </p:nvPicPr>
        <p:blipFill>
          <a:blip r:embed="rId5" cstate="print"/>
          <a:srcRect/>
          <a:stretch>
            <a:fillRect/>
          </a:stretch>
        </p:blipFill>
        <p:spPr bwMode="auto">
          <a:xfrm>
            <a:off x="770698" y="2317155"/>
            <a:ext cx="7815263" cy="3276600"/>
          </a:xfrm>
          <a:prstGeom prst="rect">
            <a:avLst/>
          </a:prstGeom>
          <a:noFill/>
          <a:ln w="9525">
            <a:noFill/>
            <a:miter lim="800000"/>
            <a:headEnd/>
            <a:tailEnd/>
          </a:ln>
        </p:spPr>
      </p:pic>
      <p:pic>
        <p:nvPicPr>
          <p:cNvPr id="11277" name="Picture 5" descr="C:\Documents and Settings\NOchoa\Desktop\19-1035.png"/>
          <p:cNvPicPr>
            <a:picLocks noChangeAspect="1" noChangeArrowheads="1"/>
          </p:cNvPicPr>
          <p:nvPr/>
        </p:nvPicPr>
        <p:blipFill>
          <a:blip r:embed="rId6" cstate="print"/>
          <a:srcRect/>
          <a:stretch>
            <a:fillRect/>
          </a:stretch>
        </p:blipFill>
        <p:spPr bwMode="auto">
          <a:xfrm>
            <a:off x="8496300" y="5293123"/>
            <a:ext cx="457200" cy="941388"/>
          </a:xfrm>
          <a:prstGeom prst="rect">
            <a:avLst/>
          </a:prstGeom>
          <a:noFill/>
          <a:ln w="9525">
            <a:noFill/>
            <a:miter lim="800000"/>
            <a:headEnd/>
            <a:tailEnd/>
          </a:ln>
        </p:spPr>
      </p:pic>
      <p:pic>
        <p:nvPicPr>
          <p:cNvPr id="11278" name="Picture 25" descr="thCAW829GHcard.jpg"/>
          <p:cNvPicPr>
            <a:picLocks noChangeAspect="1"/>
          </p:cNvPicPr>
          <p:nvPr/>
        </p:nvPicPr>
        <p:blipFill>
          <a:blip r:embed="rId7" cstate="print"/>
          <a:srcRect/>
          <a:stretch>
            <a:fillRect/>
          </a:stretch>
        </p:blipFill>
        <p:spPr bwMode="auto">
          <a:xfrm>
            <a:off x="203637" y="5410200"/>
            <a:ext cx="1143000" cy="914400"/>
          </a:xfrm>
          <a:prstGeom prst="rect">
            <a:avLst/>
          </a:prstGeom>
          <a:noFill/>
          <a:ln w="9525">
            <a:noFill/>
            <a:miter lim="800000"/>
            <a:headEnd/>
            <a:tailEnd/>
          </a:ln>
        </p:spPr>
      </p:pic>
      <p:pic>
        <p:nvPicPr>
          <p:cNvPr id="11279" name="Picture 26" descr="thCAZ1AI4O arrow cardboard.jpg"/>
          <p:cNvPicPr>
            <a:picLocks noChangeAspect="1"/>
          </p:cNvPicPr>
          <p:nvPr/>
        </p:nvPicPr>
        <p:blipFill>
          <a:blip r:embed="rId8" cstate="print"/>
          <a:srcRect/>
          <a:stretch>
            <a:fillRect/>
          </a:stretch>
        </p:blipFill>
        <p:spPr bwMode="auto">
          <a:xfrm rot="-993981">
            <a:off x="1251064" y="5064324"/>
            <a:ext cx="935037" cy="1058862"/>
          </a:xfrm>
          <a:prstGeom prst="rect">
            <a:avLst/>
          </a:prstGeom>
          <a:noFill/>
          <a:ln w="9525">
            <a:noFill/>
            <a:miter lim="800000"/>
            <a:headEnd/>
            <a:tailEnd/>
          </a:ln>
        </p:spPr>
      </p:pic>
      <p:sp>
        <p:nvSpPr>
          <p:cNvPr id="11280" name="TextBox 27"/>
          <p:cNvSpPr txBox="1">
            <a:spLocks noChangeArrowheads="1"/>
          </p:cNvSpPr>
          <p:nvPr/>
        </p:nvSpPr>
        <p:spPr bwMode="auto">
          <a:xfrm>
            <a:off x="509916" y="4856162"/>
            <a:ext cx="914400" cy="554038"/>
          </a:xfrm>
          <a:prstGeom prst="rect">
            <a:avLst/>
          </a:prstGeom>
          <a:noFill/>
          <a:ln w="9525">
            <a:noFill/>
            <a:miter lim="800000"/>
            <a:headEnd/>
            <a:tailEnd/>
          </a:ln>
        </p:spPr>
        <p:txBody>
          <a:bodyPr>
            <a:spAutoFit/>
          </a:bodyPr>
          <a:lstStyle/>
          <a:p>
            <a:r>
              <a:rPr lang="en-US" sz="1000" dirty="0">
                <a:solidFill>
                  <a:srgbClr val="00B050"/>
                </a:solidFill>
                <a:latin typeface="ITC Avant Garde Gothic" panose="020B0402020203020304" pitchFamily="34" charset="0"/>
              </a:rPr>
              <a:t>Recycled Corrugated Packaging</a:t>
            </a:r>
          </a:p>
        </p:txBody>
      </p:sp>
      <p:pic>
        <p:nvPicPr>
          <p:cNvPr id="11281" name="Picture 29" descr="94.png"/>
          <p:cNvPicPr>
            <a:picLocks noChangeAspect="1"/>
          </p:cNvPicPr>
          <p:nvPr/>
        </p:nvPicPr>
        <p:blipFill>
          <a:blip r:embed="rId9" cstate="print"/>
          <a:srcRect/>
          <a:stretch>
            <a:fillRect/>
          </a:stretch>
        </p:blipFill>
        <p:spPr bwMode="auto">
          <a:xfrm>
            <a:off x="7848600" y="5410200"/>
            <a:ext cx="457200" cy="762000"/>
          </a:xfrm>
          <a:prstGeom prst="rect">
            <a:avLst/>
          </a:prstGeom>
          <a:noFill/>
          <a:ln w="9525">
            <a:noFill/>
            <a:miter lim="800000"/>
            <a:headEnd/>
            <a:tailEnd/>
          </a:ln>
        </p:spPr>
      </p:pic>
      <p:pic>
        <p:nvPicPr>
          <p:cNvPr id="11282" name="Picture 7" descr="TRT1508.jpg"/>
          <p:cNvPicPr>
            <a:picLocks noChangeAspect="1"/>
          </p:cNvPicPr>
          <p:nvPr/>
        </p:nvPicPr>
        <p:blipFill>
          <a:blip r:embed="rId10" cstate="print"/>
          <a:srcRect/>
          <a:stretch>
            <a:fillRect/>
          </a:stretch>
        </p:blipFill>
        <p:spPr bwMode="auto">
          <a:xfrm>
            <a:off x="152400" y="2476500"/>
            <a:ext cx="1295400" cy="609600"/>
          </a:xfrm>
          <a:prstGeom prst="rect">
            <a:avLst/>
          </a:prstGeom>
          <a:noFill/>
          <a:ln w="9525">
            <a:noFill/>
            <a:miter lim="800000"/>
            <a:headEnd/>
            <a:tailEnd/>
          </a:ln>
        </p:spPr>
      </p:pic>
      <p:pic>
        <p:nvPicPr>
          <p:cNvPr id="3" name="Picture 2" descr="Logo&#10;&#10;Description automatically generated">
            <a:extLst>
              <a:ext uri="{FF2B5EF4-FFF2-40B4-BE49-F238E27FC236}">
                <a16:creationId xmlns:a16="http://schemas.microsoft.com/office/drawing/2014/main" id="{4212BD02-74A4-EA10-11F6-D44CC57991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762" y="45966"/>
            <a:ext cx="1641539" cy="16304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4BACDFE-511A-4C3E-9103-A36E130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889E0-34E9-E5E4-DF05-94520DCAC9BD}"/>
              </a:ext>
            </a:extLst>
          </p:cNvPr>
          <p:cNvSpPr>
            <a:spLocks noGrp="1"/>
          </p:cNvSpPr>
          <p:nvPr>
            <p:ph type="title"/>
          </p:nvPr>
        </p:nvSpPr>
        <p:spPr>
          <a:xfrm>
            <a:off x="5650991" y="634946"/>
            <a:ext cx="3011315" cy="985535"/>
          </a:xfrm>
        </p:spPr>
        <p:txBody>
          <a:bodyPr>
            <a:normAutofit fontScale="90000"/>
          </a:bodyPr>
          <a:lstStyle/>
          <a:p>
            <a:r>
              <a:rPr lang="en-US" sz="3500" b="1" dirty="0"/>
              <a:t>GOLIATH STEEL PLATFORM</a:t>
            </a:r>
            <a:r>
              <a:rPr lang="en-US" sz="3500" dirty="0"/>
              <a:t> </a:t>
            </a:r>
          </a:p>
        </p:txBody>
      </p:sp>
      <p:pic>
        <p:nvPicPr>
          <p:cNvPr id="9" name="Picture 8" descr="A close-up of a person wearing a mask&#10;&#10;Description automatically generated with low confidence">
            <a:extLst>
              <a:ext uri="{FF2B5EF4-FFF2-40B4-BE49-F238E27FC236}">
                <a16:creationId xmlns:a16="http://schemas.microsoft.com/office/drawing/2014/main" id="{7848E6F2-D2CF-CC24-9D5A-718717B01A99}"/>
              </a:ext>
            </a:extLst>
          </p:cNvPr>
          <p:cNvPicPr>
            <a:picLocks noChangeAspect="1"/>
          </p:cNvPicPr>
          <p:nvPr/>
        </p:nvPicPr>
        <p:blipFill rotWithShape="1">
          <a:blip r:embed="rId3">
            <a:extLst>
              <a:ext uri="{28A0092B-C50C-407E-A947-70E740481C1C}">
                <a14:useLocalDpi xmlns:a14="http://schemas.microsoft.com/office/drawing/2010/main" val="0"/>
              </a:ext>
            </a:extLst>
          </a:blip>
          <a:srcRect l="54610" r="20248"/>
          <a:stretch/>
        </p:blipFill>
        <p:spPr>
          <a:xfrm>
            <a:off x="603502" y="798507"/>
            <a:ext cx="1777985" cy="4720304"/>
          </a:xfrm>
          <a:prstGeom prst="rect">
            <a:avLst/>
          </a:prstGeom>
        </p:spPr>
      </p:pic>
      <p:pic>
        <p:nvPicPr>
          <p:cNvPr id="5" name="Content Placeholder 4" descr="A picture containing bed, wall, indoor, white&#10;&#10;Description automatically generated">
            <a:extLst>
              <a:ext uri="{FF2B5EF4-FFF2-40B4-BE49-F238E27FC236}">
                <a16:creationId xmlns:a16="http://schemas.microsoft.com/office/drawing/2014/main" id="{695F88F0-9AE8-4257-FC13-78AEA89C92E3}"/>
              </a:ext>
            </a:extLst>
          </p:cNvPr>
          <p:cNvPicPr>
            <a:picLocks noChangeAspect="1"/>
          </p:cNvPicPr>
          <p:nvPr/>
        </p:nvPicPr>
        <p:blipFill rotWithShape="1">
          <a:blip r:embed="rId4">
            <a:extLst>
              <a:ext uri="{28A0092B-C50C-407E-A947-70E740481C1C}">
                <a14:useLocalDpi xmlns:a14="http://schemas.microsoft.com/office/drawing/2010/main" val="0"/>
              </a:ext>
            </a:extLst>
          </a:blip>
          <a:srcRect l="14597" r="19120" b="2"/>
          <a:stretch/>
        </p:blipFill>
        <p:spPr>
          <a:xfrm>
            <a:off x="2504438" y="795786"/>
            <a:ext cx="2758713" cy="2778069"/>
          </a:xfrm>
          <a:prstGeom prst="rect">
            <a:avLst/>
          </a:prstGeom>
        </p:spPr>
      </p:pic>
      <p:cxnSp>
        <p:nvCxnSpPr>
          <p:cNvPr id="35" name="Straight Connector 34">
            <a:extLst>
              <a:ext uri="{FF2B5EF4-FFF2-40B4-BE49-F238E27FC236}">
                <a16:creationId xmlns:a16="http://schemas.microsoft.com/office/drawing/2014/main" id="{F42C82DC-87A5-4B1E-9027-B1AADE4CA4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4253"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indoor&#10;&#10;Description automatically generated">
            <a:extLst>
              <a:ext uri="{FF2B5EF4-FFF2-40B4-BE49-F238E27FC236}">
                <a16:creationId xmlns:a16="http://schemas.microsoft.com/office/drawing/2014/main" id="{FA339B51-675B-0F8E-C353-85B0444BD8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05" r="12903" b="-7"/>
          <a:stretch/>
        </p:blipFill>
        <p:spPr>
          <a:xfrm>
            <a:off x="2503353" y="3722753"/>
            <a:ext cx="921735" cy="1791319"/>
          </a:xfrm>
          <a:prstGeom prst="rect">
            <a:avLst/>
          </a:prstGeom>
        </p:spPr>
      </p:pic>
      <p:pic>
        <p:nvPicPr>
          <p:cNvPr id="7" name="Picture 6">
            <a:extLst>
              <a:ext uri="{FF2B5EF4-FFF2-40B4-BE49-F238E27FC236}">
                <a16:creationId xmlns:a16="http://schemas.microsoft.com/office/drawing/2014/main" id="{852C1B1E-4337-39D3-976A-A26E4BB70C2D}"/>
              </a:ext>
            </a:extLst>
          </p:cNvPr>
          <p:cNvPicPr>
            <a:picLocks noChangeAspect="1"/>
          </p:cNvPicPr>
          <p:nvPr/>
        </p:nvPicPr>
        <p:blipFill rotWithShape="1">
          <a:blip r:embed="rId6">
            <a:extLst>
              <a:ext uri="{28A0092B-C50C-407E-A947-70E740481C1C}">
                <a14:useLocalDpi xmlns:a14="http://schemas.microsoft.com/office/drawing/2010/main" val="0"/>
              </a:ext>
            </a:extLst>
          </a:blip>
          <a:srcRect l="12815" r="23645" b="-1"/>
          <a:stretch/>
        </p:blipFill>
        <p:spPr>
          <a:xfrm>
            <a:off x="3552228" y="3722753"/>
            <a:ext cx="1705147" cy="1791320"/>
          </a:xfrm>
          <a:prstGeom prst="rect">
            <a:avLst/>
          </a:prstGeom>
        </p:spPr>
      </p:pic>
      <p:sp>
        <p:nvSpPr>
          <p:cNvPr id="17" name="Content Placeholder 14">
            <a:extLst>
              <a:ext uri="{FF2B5EF4-FFF2-40B4-BE49-F238E27FC236}">
                <a16:creationId xmlns:a16="http://schemas.microsoft.com/office/drawing/2014/main" id="{FAA943D7-AB48-0AA6-CE4E-F1198366FF29}"/>
              </a:ext>
            </a:extLst>
          </p:cNvPr>
          <p:cNvSpPr>
            <a:spLocks noGrp="1"/>
          </p:cNvSpPr>
          <p:nvPr>
            <p:ph idx="1"/>
          </p:nvPr>
        </p:nvSpPr>
        <p:spPr>
          <a:xfrm>
            <a:off x="5707191" y="2114088"/>
            <a:ext cx="3011315" cy="3670180"/>
          </a:xfrm>
        </p:spPr>
        <p:txBody>
          <a:bodyPr>
            <a:normAutofit/>
          </a:bodyPr>
          <a:lstStyle/>
          <a:p>
            <a:pPr>
              <a:buFont typeface="Wingdings" panose="05000000000000000000" pitchFamily="2" charset="2"/>
              <a:buChar char="§"/>
            </a:pPr>
            <a:r>
              <a:rPr lang="en-US" sz="1600" dirty="0"/>
              <a:t>Superior Steel Construction: Underbed Support</a:t>
            </a:r>
          </a:p>
          <a:p>
            <a:pPr>
              <a:buFont typeface="Wingdings" panose="05000000000000000000" pitchFamily="2" charset="2"/>
              <a:buChar char="§"/>
            </a:pPr>
            <a:r>
              <a:rPr lang="en-US" sz="1600" dirty="0"/>
              <a:t>Heavy Duty Cross Support, Tubular Construction</a:t>
            </a:r>
          </a:p>
          <a:p>
            <a:pPr>
              <a:buFont typeface="Wingdings" panose="05000000000000000000" pitchFamily="2" charset="2"/>
              <a:buChar char="§"/>
            </a:pPr>
            <a:r>
              <a:rPr lang="en-US" sz="1600" dirty="0"/>
              <a:t>Raised Perimeter Edge, for Mattress Retention</a:t>
            </a:r>
          </a:p>
          <a:p>
            <a:pPr>
              <a:buFont typeface="Wingdings" panose="05000000000000000000" pitchFamily="2" charset="2"/>
              <a:buChar char="§"/>
            </a:pPr>
            <a:r>
              <a:rPr lang="en-US" sz="1600" dirty="0"/>
              <a:t>Welded Heavy Gauge Wire Grid for Mattress Support</a:t>
            </a:r>
          </a:p>
          <a:p>
            <a:pPr>
              <a:buFont typeface="Wingdings" panose="05000000000000000000" pitchFamily="2" charset="2"/>
              <a:buChar char="§"/>
            </a:pPr>
            <a:r>
              <a:rPr lang="en-US" sz="1600" dirty="0"/>
              <a:t>Quick and Easy Assembly</a:t>
            </a:r>
          </a:p>
          <a:p>
            <a:pPr>
              <a:buFont typeface="Wingdings" panose="05000000000000000000" pitchFamily="2" charset="2"/>
              <a:buChar char="§"/>
            </a:pPr>
            <a:r>
              <a:rPr lang="en-US" sz="1600" dirty="0"/>
              <a:t>Ebony Powder Coated Finish</a:t>
            </a:r>
          </a:p>
          <a:p>
            <a:pPr>
              <a:buFont typeface="Wingdings" panose="05000000000000000000" pitchFamily="2" charset="2"/>
              <a:buChar char="§"/>
            </a:pPr>
            <a:endParaRPr lang="en-US" sz="1600" dirty="0"/>
          </a:p>
        </p:txBody>
      </p:sp>
      <p:sp>
        <p:nvSpPr>
          <p:cNvPr id="37" name="Rectangle 36">
            <a:extLst>
              <a:ext uri="{FF2B5EF4-FFF2-40B4-BE49-F238E27FC236}">
                <a16:creationId xmlns:a16="http://schemas.microsoft.com/office/drawing/2014/main" id="{A66276BA-F466-46F2-85F3-B59735672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58DD2B8-3C23-4D14-A886-73461B3F2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Shape&#10;&#10;Description automatically generated with low confidence">
            <a:extLst>
              <a:ext uri="{FF2B5EF4-FFF2-40B4-BE49-F238E27FC236}">
                <a16:creationId xmlns:a16="http://schemas.microsoft.com/office/drawing/2014/main" id="{07445170-79A0-5D1F-AC94-14A012D347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1111" y="5403097"/>
            <a:ext cx="2776734" cy="874778"/>
          </a:xfrm>
          <a:prstGeom prst="rect">
            <a:avLst/>
          </a:prstGeom>
        </p:spPr>
      </p:pic>
    </p:spTree>
    <p:extLst>
      <p:ext uri="{BB962C8B-B14F-4D97-AF65-F5344CB8AC3E}">
        <p14:creationId xmlns:p14="http://schemas.microsoft.com/office/powerpoint/2010/main" val="185715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848600" cy="923330"/>
          </a:xfrm>
          <a:prstGeom prst="rect">
            <a:avLst/>
          </a:prstGeom>
          <a:noFill/>
        </p:spPr>
        <p:txBody>
          <a:bodyPr wrap="square" rtlCol="0">
            <a:spAutoFit/>
          </a:bodyPr>
          <a:lstStyle/>
          <a:p>
            <a:r>
              <a:rPr lang="en-US" sz="3600" dirty="0">
                <a:solidFill>
                  <a:schemeClr val="tx2"/>
                </a:solidFill>
                <a:latin typeface="ITC Avant Garde Gothic" panose="020B0402020203020304" pitchFamily="34" charset="0"/>
              </a:rPr>
              <a:t>THE HOLLYWOOD EZ SLEEPER </a:t>
            </a:r>
            <a:r>
              <a:rPr lang="en-US" sz="2000" dirty="0">
                <a:solidFill>
                  <a:schemeClr val="tx2"/>
                </a:solidFill>
                <a:latin typeface="ITC Avant Garde Gothic" panose="020B0402020203020304" pitchFamily="34" charset="0"/>
              </a:rPr>
              <a:t>®</a:t>
            </a:r>
          </a:p>
          <a:p>
            <a:r>
              <a:rPr lang="en-US" dirty="0">
                <a:solidFill>
                  <a:schemeClr val="tx2"/>
                </a:solidFill>
                <a:latin typeface="ITC Avant Garde Gothic" panose="020B0402020203020304" pitchFamily="34" charset="0"/>
              </a:rPr>
              <a:t>A Profitable Option to the Conventional Rollaway Bed </a:t>
            </a:r>
          </a:p>
        </p:txBody>
      </p:sp>
      <p:sp>
        <p:nvSpPr>
          <p:cNvPr id="9" name="TextBox 8"/>
          <p:cNvSpPr txBox="1"/>
          <p:nvPr/>
        </p:nvSpPr>
        <p:spPr>
          <a:xfrm>
            <a:off x="3567788" y="1406226"/>
            <a:ext cx="4953000" cy="3785652"/>
          </a:xfrm>
          <a:prstGeom prst="rect">
            <a:avLst/>
          </a:prstGeom>
          <a:noFill/>
        </p:spPr>
        <p:txBody>
          <a:bodyPr wrap="square" rtlCol="0">
            <a:spAutoFit/>
          </a:bodyPr>
          <a:lstStyle/>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Thick Innerspring Mattress (8”) &amp; Foundation for Added Comfort</a:t>
            </a:r>
          </a:p>
          <a:p>
            <a:pPr marL="285750" indent="-285750">
              <a:buFont typeface="Wingdings" panose="05000000000000000000" pitchFamily="2" charset="2"/>
              <a:buChar char="§"/>
            </a:pPr>
            <a:endParaRPr lang="en-US" sz="1500" dirty="0">
              <a:solidFill>
                <a:schemeClr val="tx2"/>
              </a:solidFill>
              <a:latin typeface="ITC Avant Garde Gothic" panose="020B0402020203020304" pitchFamily="34" charset="0"/>
            </a:endParaRPr>
          </a:p>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Lightweight Design to Save Housekeeping Time &amp; Effort</a:t>
            </a:r>
          </a:p>
          <a:p>
            <a:pPr marL="285750" indent="-285750">
              <a:buFont typeface="Wingdings" panose="05000000000000000000" pitchFamily="2" charset="2"/>
              <a:buChar char="§"/>
            </a:pPr>
            <a:endParaRPr lang="en-US" sz="1500" dirty="0">
              <a:solidFill>
                <a:schemeClr val="tx2"/>
              </a:solidFill>
              <a:latin typeface="ITC Avant Garde Gothic" panose="020B0402020203020304" pitchFamily="34" charset="0"/>
            </a:endParaRPr>
          </a:p>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Easy to Move Through Hallways with Four (3”) Heavy Duty Swivel Casters</a:t>
            </a:r>
          </a:p>
          <a:p>
            <a:pPr marL="285750" indent="-285750">
              <a:buFont typeface="Wingdings" panose="05000000000000000000" pitchFamily="2" charset="2"/>
              <a:buChar char="§"/>
            </a:pPr>
            <a:endParaRPr lang="en-US" sz="1500" dirty="0">
              <a:solidFill>
                <a:schemeClr val="tx2"/>
              </a:solidFill>
              <a:latin typeface="ITC Avant Garde Gothic" panose="020B0402020203020304" pitchFamily="34" charset="0"/>
            </a:endParaRPr>
          </a:p>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Durable Padded Headboard</a:t>
            </a:r>
          </a:p>
          <a:p>
            <a:pPr marL="285750" indent="-285750">
              <a:buFont typeface="Wingdings" panose="05000000000000000000" pitchFamily="2" charset="2"/>
              <a:buChar char="§"/>
            </a:pPr>
            <a:endParaRPr lang="en-US" sz="1500" dirty="0">
              <a:solidFill>
                <a:schemeClr val="tx2"/>
              </a:solidFill>
              <a:latin typeface="ITC Avant Garde Gothic" panose="020B0402020203020304" pitchFamily="34" charset="0"/>
            </a:endParaRPr>
          </a:p>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Adjustable Straps to Securely Hold Mattress &amp; Pillowcase in Place</a:t>
            </a:r>
          </a:p>
          <a:p>
            <a:pPr marL="285750" indent="-285750">
              <a:buFont typeface="Wingdings" panose="05000000000000000000" pitchFamily="2" charset="2"/>
              <a:buChar char="§"/>
            </a:pPr>
            <a:endParaRPr lang="en-US" sz="1500" dirty="0">
              <a:solidFill>
                <a:schemeClr val="tx2"/>
              </a:solidFill>
              <a:latin typeface="ITC Avant Garde Gothic" panose="020B0402020203020304" pitchFamily="34" charset="0"/>
            </a:endParaRPr>
          </a:p>
          <a:p>
            <a:pPr marL="285750" indent="-285750">
              <a:buFont typeface="Wingdings" panose="05000000000000000000" pitchFamily="2" charset="2"/>
              <a:buChar char="§"/>
            </a:pPr>
            <a:r>
              <a:rPr lang="en-US" sz="1500" dirty="0">
                <a:solidFill>
                  <a:schemeClr val="tx2"/>
                </a:solidFill>
                <a:latin typeface="ITC Avant Garde Gothic" panose="020B0402020203020304" pitchFamily="34" charset="0"/>
              </a:rPr>
              <a:t>Mattress Meets California’s Stringent Film Retardant Requirements</a:t>
            </a:r>
          </a:p>
        </p:txBody>
      </p:sp>
      <p:pic>
        <p:nvPicPr>
          <p:cNvPr id="4" name="Picture 3" descr="Shape&#10;&#10;Description automatically generated with low confidence">
            <a:extLst>
              <a:ext uri="{FF2B5EF4-FFF2-40B4-BE49-F238E27FC236}">
                <a16:creationId xmlns:a16="http://schemas.microsoft.com/office/drawing/2014/main" id="{8062875A-54CE-1EFF-A080-C475C874D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309" y="5328138"/>
            <a:ext cx="2776734" cy="874778"/>
          </a:xfrm>
          <a:prstGeom prst="rect">
            <a:avLst/>
          </a:prstGeom>
        </p:spPr>
      </p:pic>
      <p:pic>
        <p:nvPicPr>
          <p:cNvPr id="5" name="Picture 4" descr="A picture containing handcart, old&#10;&#10;Description automatically generated">
            <a:extLst>
              <a:ext uri="{FF2B5EF4-FFF2-40B4-BE49-F238E27FC236}">
                <a16:creationId xmlns:a16="http://schemas.microsoft.com/office/drawing/2014/main" id="{25046E65-0CFE-C337-EF09-779DB886A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46" y="1175376"/>
            <a:ext cx="1720611" cy="3048001"/>
          </a:xfrm>
          <a:prstGeom prst="rect">
            <a:avLst/>
          </a:prstGeom>
        </p:spPr>
      </p:pic>
      <p:pic>
        <p:nvPicPr>
          <p:cNvPr id="10" name="Picture 9" descr="A picture containing furniture, sofa&#10;&#10;Description automatically generated">
            <a:extLst>
              <a:ext uri="{FF2B5EF4-FFF2-40B4-BE49-F238E27FC236}">
                <a16:creationId xmlns:a16="http://schemas.microsoft.com/office/drawing/2014/main" id="{60518611-3BB2-1EA1-0D44-820E5FC17E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246823"/>
            <a:ext cx="3026443" cy="1659344"/>
          </a:xfrm>
          <a:prstGeom prst="rect">
            <a:avLst/>
          </a:prstGeom>
        </p:spPr>
      </p:pic>
    </p:spTree>
    <p:extLst>
      <p:ext uri="{BB962C8B-B14F-4D97-AF65-F5344CB8AC3E}">
        <p14:creationId xmlns:p14="http://schemas.microsoft.com/office/powerpoint/2010/main" val="308062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018"/>
            <a:ext cx="6172200" cy="609600"/>
          </a:xfrm>
        </p:spPr>
        <p:txBody>
          <a:bodyPr>
            <a:noAutofit/>
          </a:bodyPr>
          <a:lstStyle/>
          <a:p>
            <a:pPr algn="ctr"/>
            <a:r>
              <a:rPr lang="en-US" sz="2400" dirty="0">
                <a:solidFill>
                  <a:schemeClr val="tx2"/>
                </a:solidFill>
                <a:latin typeface="ITC Avant Garde Gothic" panose="020B0402020203020304" pitchFamily="34" charset="0"/>
              </a:rPr>
              <a:t>HOLLYWOOD ROLLAWAY BEDS (955 Series)</a:t>
            </a:r>
            <a:br>
              <a:rPr lang="en-US" sz="2400" dirty="0">
                <a:solidFill>
                  <a:schemeClr val="tx2"/>
                </a:solidFill>
                <a:latin typeface="ITC Avant Garde Gothic" panose="020B0402020203020304" pitchFamily="34" charset="0"/>
              </a:rPr>
            </a:br>
            <a:endParaRPr lang="en-US" sz="2400" dirty="0">
              <a:solidFill>
                <a:schemeClr val="tx2"/>
              </a:solidFill>
              <a:latin typeface="ITC Avant Garde Gothic" panose="020B0402020203020304" pitchFamily="34" charset="0"/>
            </a:endParaRPr>
          </a:p>
        </p:txBody>
      </p:sp>
      <p:sp>
        <p:nvSpPr>
          <p:cNvPr id="3" name="Subtitle 2"/>
          <p:cNvSpPr>
            <a:spLocks noGrp="1"/>
          </p:cNvSpPr>
          <p:nvPr>
            <p:ph type="subTitle" idx="1"/>
          </p:nvPr>
        </p:nvSpPr>
        <p:spPr>
          <a:xfrm>
            <a:off x="4419600" y="1385224"/>
            <a:ext cx="3733800" cy="3034376"/>
          </a:xfrm>
        </p:spPr>
        <p:txBody>
          <a:bodyPr numCol="2">
            <a:noAutofit/>
          </a:bodyPr>
          <a:lstStyle/>
          <a:p>
            <a:pPr algn="l">
              <a:buFont typeface="Wingdings" pitchFamily="2" charset="2"/>
              <a:buChar char="Ø"/>
            </a:pPr>
            <a:r>
              <a:rPr lang="en-US" sz="1200" dirty="0">
                <a:latin typeface="ITC Avant Garde Gothic" panose="020B0402020203020304" pitchFamily="34" charset="0"/>
              </a:rPr>
              <a:t> Designed for Comfort and Durability</a:t>
            </a:r>
          </a:p>
          <a:p>
            <a:pPr algn="l">
              <a:buFont typeface="Wingdings" pitchFamily="2" charset="2"/>
              <a:buChar char="Ø"/>
            </a:pPr>
            <a:r>
              <a:rPr lang="en-US" sz="1200" dirty="0">
                <a:latin typeface="ITC Avant Garde Gothic" panose="020B0402020203020304" pitchFamily="34" charset="0"/>
              </a:rPr>
              <a:t> Heavy Duty High Carbon Angle Steel</a:t>
            </a:r>
          </a:p>
          <a:p>
            <a:pPr algn="l">
              <a:buFont typeface="Wingdings" pitchFamily="2" charset="2"/>
              <a:buChar char="Ø"/>
            </a:pPr>
            <a:r>
              <a:rPr lang="en-US" sz="1200" dirty="0">
                <a:latin typeface="ITC Avant Garde Gothic" panose="020B0402020203020304" pitchFamily="34" charset="0"/>
              </a:rPr>
              <a:t> Automatic Leg Opening</a:t>
            </a:r>
          </a:p>
          <a:p>
            <a:pPr algn="l">
              <a:buFont typeface="Wingdings" pitchFamily="2" charset="2"/>
              <a:buChar char="Ø"/>
            </a:pPr>
            <a:r>
              <a:rPr lang="en-US" sz="1200" dirty="0">
                <a:latin typeface="ITC Avant Garde Gothic" panose="020B0402020203020304" pitchFamily="34" charset="0"/>
              </a:rPr>
              <a:t> Rounded Corners – Firmly Braced and Engineered for Trouble Free Use</a:t>
            </a:r>
          </a:p>
          <a:p>
            <a:pPr algn="l">
              <a:buFont typeface="Wingdings" pitchFamily="2" charset="2"/>
              <a:buChar char="Ø"/>
            </a:pPr>
            <a:r>
              <a:rPr lang="en-US" sz="1200" dirty="0">
                <a:latin typeface="ITC Avant Garde Gothic" panose="020B0402020203020304" pitchFamily="34" charset="0"/>
              </a:rPr>
              <a:t> Double Strand Wire Link for Proper Mattress Support</a:t>
            </a:r>
          </a:p>
          <a:p>
            <a:pPr algn="l">
              <a:buFont typeface="Wingdings" pitchFamily="2" charset="2"/>
              <a:buChar char="Ø"/>
            </a:pPr>
            <a:r>
              <a:rPr lang="en-US" sz="1200" dirty="0">
                <a:latin typeface="ITC Avant Garde Gothic" panose="020B0402020203020304" pitchFamily="34" charset="0"/>
              </a:rPr>
              <a:t> 5” Ball Bearing Wheels</a:t>
            </a:r>
          </a:p>
          <a:p>
            <a:pPr algn="l">
              <a:buFont typeface="Wingdings" pitchFamily="2" charset="2"/>
              <a:buChar char="Ø"/>
            </a:pPr>
            <a:r>
              <a:rPr lang="en-US" sz="1200" dirty="0">
                <a:latin typeface="ITC Avant Garde Gothic" panose="020B0402020203020304" pitchFamily="34" charset="0"/>
              </a:rPr>
              <a:t> Poly Fiber or Innerspring 39” Mattress</a:t>
            </a:r>
          </a:p>
        </p:txBody>
      </p:sp>
      <p:sp>
        <p:nvSpPr>
          <p:cNvPr id="9" name="TextBox 8"/>
          <p:cNvSpPr txBox="1"/>
          <p:nvPr/>
        </p:nvSpPr>
        <p:spPr>
          <a:xfrm>
            <a:off x="3581400" y="995416"/>
            <a:ext cx="3657600" cy="381000"/>
          </a:xfrm>
          <a:prstGeom prst="rect">
            <a:avLst/>
          </a:prstGeom>
          <a:noFill/>
        </p:spPr>
        <p:txBody>
          <a:bodyPr wrap="square" rtlCol="0">
            <a:spAutoFit/>
          </a:bodyPr>
          <a:lstStyle/>
          <a:p>
            <a:r>
              <a:rPr lang="en-US" dirty="0">
                <a:solidFill>
                  <a:schemeClr val="tx2"/>
                </a:solidFill>
                <a:latin typeface="ITC Avant Garde Gothic" panose="020B0402020203020304" pitchFamily="34" charset="0"/>
              </a:rPr>
              <a:t>Features &amp; Benefits:</a:t>
            </a:r>
          </a:p>
        </p:txBody>
      </p:sp>
      <p:pic>
        <p:nvPicPr>
          <p:cNvPr id="10" name="Picture 9" descr="955 39 SPG.jpg"/>
          <p:cNvPicPr>
            <a:picLocks noChangeAspect="1"/>
          </p:cNvPicPr>
          <p:nvPr/>
        </p:nvPicPr>
        <p:blipFill>
          <a:blip r:embed="rId3" cstate="print"/>
          <a:stretch>
            <a:fillRect/>
          </a:stretch>
        </p:blipFill>
        <p:spPr>
          <a:xfrm>
            <a:off x="533400" y="1726732"/>
            <a:ext cx="3352800" cy="3901865"/>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FE3E033C-E78E-325D-8A8E-9B88332A7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191208"/>
            <a:ext cx="2776734" cy="874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018"/>
            <a:ext cx="6172200" cy="609600"/>
          </a:xfrm>
        </p:spPr>
        <p:txBody>
          <a:bodyPr>
            <a:noAutofit/>
          </a:bodyPr>
          <a:lstStyle/>
          <a:p>
            <a:pPr algn="ctr"/>
            <a:br>
              <a:rPr lang="en-US" sz="2400" dirty="0">
                <a:solidFill>
                  <a:schemeClr val="tx2"/>
                </a:solidFill>
                <a:latin typeface="ITC Avant Garde Gothic" panose="020B0402020203020304" pitchFamily="34" charset="0"/>
              </a:rPr>
            </a:br>
            <a:r>
              <a:rPr lang="en-US" sz="2400" dirty="0">
                <a:solidFill>
                  <a:schemeClr val="tx2"/>
                </a:solidFill>
                <a:latin typeface="ITC Avant Garde Gothic" panose="020B0402020203020304" pitchFamily="34" charset="0"/>
              </a:rPr>
              <a:t>HOLLYWOOD ROLLAWAY BEDS (1291P</a:t>
            </a:r>
            <a:br>
              <a:rPr lang="en-US" sz="2400" dirty="0">
                <a:solidFill>
                  <a:schemeClr val="tx2"/>
                </a:solidFill>
                <a:latin typeface="ITC Avant Garde Gothic" panose="020B0402020203020304" pitchFamily="34" charset="0"/>
              </a:rPr>
            </a:br>
            <a:r>
              <a:rPr lang="en-US" sz="2400" dirty="0">
                <a:solidFill>
                  <a:schemeClr val="tx2"/>
                </a:solidFill>
                <a:latin typeface="ITC Avant Garde Gothic" panose="020B0402020203020304" pitchFamily="34" charset="0"/>
              </a:rPr>
              <a:t> Series)</a:t>
            </a:r>
          </a:p>
        </p:txBody>
      </p:sp>
      <p:sp>
        <p:nvSpPr>
          <p:cNvPr id="3" name="Subtitle 2"/>
          <p:cNvSpPr>
            <a:spLocks noGrp="1"/>
          </p:cNvSpPr>
          <p:nvPr>
            <p:ph type="subTitle" idx="1"/>
          </p:nvPr>
        </p:nvSpPr>
        <p:spPr>
          <a:xfrm>
            <a:off x="4419600" y="1385224"/>
            <a:ext cx="3733800" cy="3034376"/>
          </a:xfrm>
        </p:spPr>
        <p:txBody>
          <a:bodyPr numCol="2">
            <a:noAutofit/>
          </a:bodyPr>
          <a:lstStyle/>
          <a:p>
            <a:pPr algn="l">
              <a:buFont typeface="Wingdings" pitchFamily="2" charset="2"/>
              <a:buChar char="Ø"/>
            </a:pPr>
            <a:r>
              <a:rPr lang="en-US" sz="1200" dirty="0">
                <a:latin typeface="ITC Avant Garde Gothic" panose="020B0402020203020304" pitchFamily="34" charset="0"/>
              </a:rPr>
              <a:t> Designed for Comfort and Durability</a:t>
            </a:r>
          </a:p>
          <a:p>
            <a:pPr algn="l">
              <a:buFont typeface="Wingdings" pitchFamily="2" charset="2"/>
              <a:buChar char="Ø"/>
            </a:pPr>
            <a:r>
              <a:rPr lang="en-US" sz="1200" dirty="0">
                <a:latin typeface="ITC Avant Garde Gothic" panose="020B0402020203020304" pitchFamily="34" charset="0"/>
              </a:rPr>
              <a:t> Heavy Duty High Carbon Angle Steel</a:t>
            </a:r>
          </a:p>
          <a:p>
            <a:pPr algn="l">
              <a:buFont typeface="Wingdings" pitchFamily="2" charset="2"/>
              <a:buChar char="Ø"/>
            </a:pPr>
            <a:r>
              <a:rPr lang="en-US" sz="1200" dirty="0">
                <a:latin typeface="ITC Avant Garde Gothic" panose="020B0402020203020304" pitchFamily="34" charset="0"/>
              </a:rPr>
              <a:t> Automatic Leg Opening</a:t>
            </a:r>
          </a:p>
          <a:p>
            <a:pPr algn="l">
              <a:buFont typeface="Wingdings" pitchFamily="2" charset="2"/>
              <a:buChar char="Ø"/>
            </a:pPr>
            <a:r>
              <a:rPr lang="en-US" sz="1200" dirty="0">
                <a:latin typeface="ITC Avant Garde Gothic" panose="020B0402020203020304" pitchFamily="34" charset="0"/>
              </a:rPr>
              <a:t> Rounded Corners – Firmly Braced and Engineered for Trouble Free Use</a:t>
            </a:r>
          </a:p>
          <a:p>
            <a:pPr algn="l">
              <a:buFont typeface="Wingdings" pitchFamily="2" charset="2"/>
              <a:buChar char="Ø"/>
            </a:pPr>
            <a:r>
              <a:rPr lang="en-US" sz="1200" dirty="0">
                <a:latin typeface="ITC Avant Garde Gothic" panose="020B0402020203020304" pitchFamily="34" charset="0"/>
              </a:rPr>
              <a:t>Poly deck for Proper Mattress Support</a:t>
            </a:r>
          </a:p>
          <a:p>
            <a:pPr algn="l">
              <a:buFont typeface="Wingdings" pitchFamily="2" charset="2"/>
              <a:buChar char="Ø"/>
            </a:pPr>
            <a:r>
              <a:rPr lang="en-US" sz="1200" dirty="0">
                <a:latin typeface="ITC Avant Garde Gothic" panose="020B0402020203020304" pitchFamily="34" charset="0"/>
              </a:rPr>
              <a:t> 2-4” and 2-8” wheels for easy mobility</a:t>
            </a:r>
          </a:p>
          <a:p>
            <a:pPr algn="l">
              <a:buFont typeface="Wingdings" pitchFamily="2" charset="2"/>
              <a:buChar char="Ø"/>
            </a:pPr>
            <a:r>
              <a:rPr lang="en-US" sz="1200" dirty="0">
                <a:latin typeface="ITC Avant Garde Gothic" panose="020B0402020203020304" pitchFamily="34" charset="0"/>
              </a:rPr>
              <a:t> Poly Fiber or Innerspring 39” Mattress</a:t>
            </a:r>
          </a:p>
          <a:p>
            <a:pPr algn="l">
              <a:buFont typeface="Wingdings" pitchFamily="2" charset="2"/>
              <a:buChar char="Ø"/>
            </a:pPr>
            <a:r>
              <a:rPr lang="en-US" sz="1200" dirty="0">
                <a:latin typeface="ITC Avant Garde Gothic" panose="020B0402020203020304" pitchFamily="34" charset="0"/>
              </a:rPr>
              <a:t>Angle Iron Construction</a:t>
            </a:r>
          </a:p>
        </p:txBody>
      </p:sp>
      <p:sp>
        <p:nvSpPr>
          <p:cNvPr id="9" name="TextBox 8"/>
          <p:cNvSpPr txBox="1"/>
          <p:nvPr/>
        </p:nvSpPr>
        <p:spPr>
          <a:xfrm>
            <a:off x="3581400" y="995416"/>
            <a:ext cx="3657600" cy="381000"/>
          </a:xfrm>
          <a:prstGeom prst="rect">
            <a:avLst/>
          </a:prstGeom>
          <a:noFill/>
        </p:spPr>
        <p:txBody>
          <a:bodyPr wrap="square" rtlCol="0">
            <a:spAutoFit/>
          </a:bodyPr>
          <a:lstStyle/>
          <a:p>
            <a:r>
              <a:rPr lang="en-US" dirty="0">
                <a:solidFill>
                  <a:schemeClr val="tx2"/>
                </a:solidFill>
                <a:latin typeface="ITC Avant Garde Gothic" panose="020B0402020203020304" pitchFamily="34" charset="0"/>
              </a:rPr>
              <a:t>Features &amp; Benefits:</a:t>
            </a:r>
          </a:p>
        </p:txBody>
      </p:sp>
      <p:pic>
        <p:nvPicPr>
          <p:cNvPr id="5" name="Picture 4" descr="Shape&#10;&#10;Description automatically generated with low confidence">
            <a:extLst>
              <a:ext uri="{FF2B5EF4-FFF2-40B4-BE49-F238E27FC236}">
                <a16:creationId xmlns:a16="http://schemas.microsoft.com/office/drawing/2014/main" id="{FE3E033C-E78E-325D-8A8E-9B88332A7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191208"/>
            <a:ext cx="2776734" cy="874778"/>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AF20CC02-0DF8-C3DE-1853-88B65DA20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5416"/>
            <a:ext cx="3657600" cy="3377292"/>
          </a:xfrm>
          <a:prstGeom prst="rect">
            <a:avLst/>
          </a:prstGeom>
        </p:spPr>
      </p:pic>
    </p:spTree>
    <p:extLst>
      <p:ext uri="{BB962C8B-B14F-4D97-AF65-F5344CB8AC3E}">
        <p14:creationId xmlns:p14="http://schemas.microsoft.com/office/powerpoint/2010/main" val="169945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3048000"/>
            <a:ext cx="7772400" cy="3303233"/>
          </a:xfrm>
        </p:spPr>
        <p:txBody>
          <a:bodyPr>
            <a:normAutofit/>
          </a:bodyPr>
          <a:lstStyle/>
          <a:p>
            <a:pPr marL="0" lvl="1" indent="0" algn="ctr">
              <a:buClr>
                <a:schemeClr val="accent3"/>
              </a:buClr>
              <a:buSzPct val="95000"/>
            </a:pPr>
            <a:r>
              <a:rPr lang="en-US" sz="2400" dirty="0">
                <a:solidFill>
                  <a:schemeClr val="tx2"/>
                </a:solidFill>
                <a:latin typeface="ITC Avant Garde Gothic" panose="020B0402020203020304" pitchFamily="34" charset="0"/>
              </a:rPr>
              <a:t>FreemanKelley, Inc.</a:t>
            </a:r>
          </a:p>
          <a:p>
            <a:pPr marL="0" lvl="1" indent="0" algn="ctr">
              <a:buClr>
                <a:schemeClr val="accent3"/>
              </a:buClr>
              <a:buSzPct val="95000"/>
            </a:pPr>
            <a:r>
              <a:rPr lang="en-US" sz="2400" dirty="0">
                <a:solidFill>
                  <a:schemeClr val="tx2"/>
                </a:solidFill>
                <a:latin typeface="ITC Avant Garde Gothic" panose="020B0402020203020304" pitchFamily="34" charset="0"/>
              </a:rPr>
              <a:t>1700 Stardust Lane </a:t>
            </a:r>
          </a:p>
          <a:p>
            <a:pPr marL="0" lvl="1" indent="0" algn="ctr">
              <a:buClr>
                <a:schemeClr val="accent3"/>
              </a:buClr>
              <a:buSzPct val="95000"/>
            </a:pPr>
            <a:r>
              <a:rPr lang="en-US" sz="2400" dirty="0">
                <a:solidFill>
                  <a:schemeClr val="tx2"/>
                </a:solidFill>
                <a:latin typeface="ITC Avant Garde Gothic" panose="020B0402020203020304" pitchFamily="34" charset="0"/>
              </a:rPr>
              <a:t>Olean, NY 14760</a:t>
            </a:r>
          </a:p>
          <a:p>
            <a:pPr marL="0" lvl="1" indent="0" algn="ctr">
              <a:buClr>
                <a:schemeClr val="accent3"/>
              </a:buClr>
              <a:buSzPct val="95000"/>
            </a:pPr>
            <a:endParaRPr lang="en-US" sz="2400" dirty="0">
              <a:solidFill>
                <a:schemeClr val="tx2"/>
              </a:solidFill>
              <a:latin typeface="ITC Avant Garde Gothic" panose="020B0402020203020304" pitchFamily="34" charset="0"/>
            </a:endParaRPr>
          </a:p>
          <a:p>
            <a:pPr marL="0" lvl="1" indent="0" algn="ctr">
              <a:buClr>
                <a:schemeClr val="accent3"/>
              </a:buClr>
              <a:buSzPct val="95000"/>
            </a:pPr>
            <a:r>
              <a:rPr lang="en-US" sz="2400" dirty="0">
                <a:solidFill>
                  <a:schemeClr val="tx2"/>
                </a:solidFill>
                <a:latin typeface="ITC Avant Garde Gothic" panose="020B0402020203020304" pitchFamily="34" charset="0"/>
              </a:rPr>
              <a:t>800-935-4702</a:t>
            </a:r>
          </a:p>
          <a:p>
            <a:pPr marL="0" lvl="1" algn="ctr">
              <a:buClr>
                <a:schemeClr val="accent3"/>
              </a:buClr>
              <a:buSzPct val="95000"/>
            </a:pPr>
            <a:r>
              <a:rPr lang="en-US" sz="2400" dirty="0">
                <a:solidFill>
                  <a:schemeClr val="tx2"/>
                </a:solidFill>
                <a:latin typeface="ITC Avant Garde Gothic" panose="020B0402020203020304" pitchFamily="34" charset="0"/>
                <a:hlinkClick r:id="rId2"/>
              </a:rPr>
              <a:t>FreemanKelley.com</a:t>
            </a:r>
            <a:endParaRPr lang="en-US" sz="2400" dirty="0">
              <a:solidFill>
                <a:schemeClr val="tx2"/>
              </a:solidFill>
              <a:latin typeface="ITC Avant Garde Gothic" panose="020B0402020203020304" pitchFamily="34" charset="0"/>
            </a:endParaRPr>
          </a:p>
          <a:p>
            <a:pPr marL="0" lvl="1" indent="0" algn="ctr">
              <a:buClr>
                <a:schemeClr val="accent3"/>
              </a:buClr>
              <a:buSzPct val="95000"/>
            </a:pPr>
            <a:r>
              <a:rPr lang="en-US" sz="2400" dirty="0">
                <a:solidFill>
                  <a:schemeClr val="tx2"/>
                </a:solidFill>
                <a:latin typeface="ITC Avant Garde Gothic" panose="020B0402020203020304" pitchFamily="34" charset="0"/>
                <a:hlinkClick r:id="rId3"/>
              </a:rPr>
              <a:t>info@freemankelley.com</a:t>
            </a:r>
            <a:endParaRPr lang="en-US" sz="2400" dirty="0">
              <a:solidFill>
                <a:schemeClr val="tx2"/>
              </a:solidFill>
              <a:latin typeface="ITC Avant Garde Gothic" panose="020B0402020203020304" pitchFamily="34" charset="0"/>
            </a:endParaRPr>
          </a:p>
          <a:p>
            <a:pPr marL="0" lvl="1" indent="0">
              <a:buClr>
                <a:schemeClr val="accent3"/>
              </a:buClr>
              <a:buSzPct val="95000"/>
            </a:pPr>
            <a:endParaRPr lang="en-US" sz="1600" u="sng" dirty="0">
              <a:solidFill>
                <a:schemeClr val="tx2"/>
              </a:solidFill>
              <a:latin typeface="ITC Avant Garde Gothic" panose="020B0402020203020304" pitchFamily="34" charset="0"/>
            </a:endParaRPr>
          </a:p>
          <a:p>
            <a:pPr marL="0" lvl="1" indent="0">
              <a:buClr>
                <a:schemeClr val="accent3"/>
              </a:buClr>
              <a:buSzPct val="95000"/>
            </a:pPr>
            <a:endParaRPr lang="en-US" sz="1600" u="sng" dirty="0">
              <a:solidFill>
                <a:schemeClr val="tx2"/>
              </a:solidFill>
              <a:latin typeface="ITC Avant Garde Gothic" panose="020B0402020203020304" pitchFamily="34" charset="0"/>
            </a:endParaRPr>
          </a:p>
          <a:p>
            <a:pPr marL="0" lvl="1" indent="0">
              <a:buClr>
                <a:schemeClr val="accent3"/>
              </a:buClr>
              <a:buSzPct val="95000"/>
            </a:pPr>
            <a:endParaRPr lang="en-US" sz="1600" u="sng" dirty="0">
              <a:solidFill>
                <a:schemeClr val="tx2"/>
              </a:solidFill>
              <a:latin typeface="ITC Avant Garde Gothic" panose="020B0402020203020304" pitchFamily="34" charset="0"/>
            </a:endParaRPr>
          </a:p>
          <a:p>
            <a:pPr lvl="1"/>
            <a:endParaRPr lang="en-US" dirty="0"/>
          </a:p>
        </p:txBody>
      </p:sp>
      <p:sp>
        <p:nvSpPr>
          <p:cNvPr id="6" name="Title 1"/>
          <p:cNvSpPr txBox="1">
            <a:spLocks/>
          </p:cNvSpPr>
          <p:nvPr/>
        </p:nvSpPr>
        <p:spPr>
          <a:xfrm>
            <a:off x="548196" y="1524000"/>
            <a:ext cx="7772400" cy="533400"/>
          </a:xfrm>
          <a:prstGeom prst="rect">
            <a:avLst/>
          </a:prstGeom>
          <a:ln>
            <a:solidFill>
              <a:schemeClr val="bg1"/>
            </a:solid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3600" b="1" i="0" u="none" strike="noStrike" kern="1200" cap="none" spc="0" normalizeH="0" baseline="0" noProof="0" dirty="0">
                <a:ln w="635">
                  <a:noFill/>
                </a:ln>
                <a:solidFill>
                  <a:srgbClr val="00529B"/>
                </a:solidFill>
                <a:effectLst>
                  <a:outerShdw blurRad="38100" dist="25400" dir="5400000" algn="tl" rotWithShape="0">
                    <a:srgbClr val="000000">
                      <a:alpha val="43000"/>
                    </a:srgbClr>
                  </a:outerShdw>
                </a:effectLst>
                <a:uLnTx/>
                <a:uFillTx/>
                <a:latin typeface="+mj-lt"/>
                <a:ea typeface="+mj-ea"/>
                <a:cs typeface="+mj-cs"/>
              </a:rPr>
            </a:br>
            <a:r>
              <a:rPr kumimoji="0" lang="en-US" sz="2800" i="0" u="none" strike="noStrike" kern="1200" cap="none" spc="0" normalizeH="0" baseline="0" noProof="0" dirty="0">
                <a:ln w="635">
                  <a:noFill/>
                </a:ln>
                <a:solidFill>
                  <a:srgbClr val="00529B"/>
                </a:solidFill>
                <a:effectLst>
                  <a:outerShdw blurRad="38100" dist="25400" dir="5400000" algn="tl" rotWithShape="0">
                    <a:srgbClr val="000000">
                      <a:alpha val="43000"/>
                    </a:srgbClr>
                  </a:outerShdw>
                </a:effectLst>
                <a:uLnTx/>
                <a:uFillTx/>
                <a:latin typeface="ITC Avant Garde Gothic" panose="020B0402020203020304" pitchFamily="34" charset="0"/>
                <a:ea typeface="+mj-ea"/>
                <a:cs typeface="+mj-cs"/>
              </a:rPr>
              <a:t>Contact Information</a:t>
            </a:r>
          </a:p>
        </p:txBody>
      </p:sp>
      <p:pic>
        <p:nvPicPr>
          <p:cNvPr id="4" name="Picture 3" descr="Shape&#10;&#10;Description automatically generated with low confidence">
            <a:extLst>
              <a:ext uri="{FF2B5EF4-FFF2-40B4-BE49-F238E27FC236}">
                <a16:creationId xmlns:a16="http://schemas.microsoft.com/office/drawing/2014/main" id="{E552065A-E3AF-E86F-10E2-E50EB2227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76200"/>
            <a:ext cx="4343399" cy="137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05F4B9-7305-019E-4C11-89443159A6AA}"/>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sz="4000" b="1" dirty="0">
                <a:solidFill>
                  <a:schemeClr val="tx1">
                    <a:lumMod val="85000"/>
                    <a:lumOff val="15000"/>
                  </a:schemeClr>
                </a:solidFill>
              </a:rPr>
              <a:t>Warranty Information</a:t>
            </a:r>
          </a:p>
        </p:txBody>
      </p:sp>
      <p:pic>
        <p:nvPicPr>
          <p:cNvPr id="6" name="Picture 5">
            <a:extLst>
              <a:ext uri="{FF2B5EF4-FFF2-40B4-BE49-F238E27FC236}">
                <a16:creationId xmlns:a16="http://schemas.microsoft.com/office/drawing/2014/main" id="{B446618B-40FB-8495-19A7-0A3C896FD351}"/>
              </a:ext>
            </a:extLst>
          </p:cNvPr>
          <p:cNvPicPr>
            <a:picLocks noChangeAspect="1"/>
          </p:cNvPicPr>
          <p:nvPr/>
        </p:nvPicPr>
        <p:blipFill>
          <a:blip r:embed="rId2"/>
          <a:stretch>
            <a:fillRect/>
          </a:stretch>
        </p:blipFill>
        <p:spPr>
          <a:xfrm>
            <a:off x="699921" y="640081"/>
            <a:ext cx="4735319" cy="5054156"/>
          </a:xfrm>
          <a:prstGeom prst="rect">
            <a:avLst/>
          </a:prstGeom>
        </p:spPr>
      </p:pic>
      <p:cxnSp>
        <p:nvCxnSpPr>
          <p:cNvPr id="19" name="Straight Connector 18">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picture containing logo&#10;&#10;Description automatically generated">
            <a:extLst>
              <a:ext uri="{FF2B5EF4-FFF2-40B4-BE49-F238E27FC236}">
                <a16:creationId xmlns:a16="http://schemas.microsoft.com/office/drawing/2014/main" id="{F1A1895B-DA48-18A7-FC1D-6BF6E3D8E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822" y="1133280"/>
            <a:ext cx="1307595" cy="1859284"/>
          </a:xfrm>
          <a:prstGeom prst="rect">
            <a:avLst/>
          </a:prstGeom>
        </p:spPr>
      </p:pic>
    </p:spTree>
    <p:extLst>
      <p:ext uri="{BB962C8B-B14F-4D97-AF65-F5344CB8AC3E}">
        <p14:creationId xmlns:p14="http://schemas.microsoft.com/office/powerpoint/2010/main" val="188285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br>
              <a:rPr lang="en-US" dirty="0"/>
            </a:br>
            <a:endParaRPr lang="en-US" dirty="0"/>
          </a:p>
        </p:txBody>
      </p:sp>
      <p:sp>
        <p:nvSpPr>
          <p:cNvPr id="4" name="Content Placeholder 3"/>
          <p:cNvSpPr>
            <a:spLocks noGrp="1"/>
          </p:cNvSpPr>
          <p:nvPr>
            <p:ph idx="1"/>
          </p:nvPr>
        </p:nvSpPr>
        <p:spPr>
          <a:xfrm>
            <a:off x="457200" y="1828800"/>
            <a:ext cx="8229600" cy="4341701"/>
          </a:xfrm>
          <a:prstGeom prst="rect">
            <a:avLst/>
          </a:prstGeom>
        </p:spPr>
        <p:txBody>
          <a:bodyPr wrap="square">
            <a:spAutoFit/>
          </a:bodyPr>
          <a:lstStyle/>
          <a:p>
            <a:r>
              <a:rPr lang="en-US" sz="1200" b="1" dirty="0">
                <a:solidFill>
                  <a:schemeClr val="tx2"/>
                </a:solidFill>
                <a:latin typeface="ITC Avant Garde Gothic" panose="020B0402020203020304" pitchFamily="34" charset="0"/>
              </a:rPr>
              <a:t>CORPORATE PROFILE</a:t>
            </a:r>
          </a:p>
          <a:p>
            <a:r>
              <a:rPr lang="en-US" sz="1100" dirty="0">
                <a:solidFill>
                  <a:schemeClr val="tx2"/>
                </a:solidFill>
                <a:latin typeface="ITC Avant Garde Gothic" panose="020B0402020203020304" pitchFamily="34" charset="0"/>
              </a:rPr>
              <a:t>HISTORY…For more than 80 years, Hollywood Bed has been synonymous with bedding support products of exceptional quality and outstanding value. The company, under 3</a:t>
            </a:r>
            <a:r>
              <a:rPr lang="en-US" sz="1100" baseline="30000" dirty="0">
                <a:solidFill>
                  <a:schemeClr val="tx2"/>
                </a:solidFill>
                <a:latin typeface="ITC Avant Garde Gothic" panose="020B0402020203020304" pitchFamily="34" charset="0"/>
              </a:rPr>
              <a:t>rd</a:t>
            </a:r>
            <a:r>
              <a:rPr lang="en-US" sz="1100" dirty="0">
                <a:solidFill>
                  <a:schemeClr val="tx2"/>
                </a:solidFill>
                <a:latin typeface="ITC Avant Garde Gothic" panose="020B0402020203020304" pitchFamily="34" charset="0"/>
              </a:rPr>
              <a:t> generation family management, has grown to become one of the most respected companies in the hospitality, contract and home furnishing industries.  The company attributes much of its success to the senior management team, who has more than 125 years combined time at the company.  </a:t>
            </a:r>
          </a:p>
          <a:p>
            <a:r>
              <a:rPr lang="en-US" sz="1100" dirty="0">
                <a:solidFill>
                  <a:schemeClr val="tx2"/>
                </a:solidFill>
                <a:latin typeface="ITC Avant Garde Gothic" panose="020B0402020203020304" pitchFamily="34" charset="0"/>
              </a:rPr>
              <a:t>PRODUCTS…As a full-service manufacturer and distributor of quality bedding support products, including bed bases, bed frames, portable beds and accessories, the company can address the specific requirements of any customer, large or small.  Currently, Hollywood Bed possesses 10 United States Patents, 1 Chinese Patent and has additional USA and International Patents Pending.  These unique designs provide our customers with the ultimate in strength and ease of assembly in the bedding support products category.</a:t>
            </a:r>
          </a:p>
          <a:p>
            <a:r>
              <a:rPr lang="en-US" sz="1100" dirty="0">
                <a:solidFill>
                  <a:schemeClr val="tx2"/>
                </a:solidFill>
                <a:latin typeface="ITC Avant Garde Gothic" panose="020B0402020203020304" pitchFamily="34" charset="0"/>
              </a:rPr>
              <a:t>CUSTOMER SERVICE…In addition to quality products, Hollywood Bed offers its customers the finest in customer service.  The company maintains a healthy inventory of all product lines and can provide immediate shipping.  Hollywood Bed recognizes that customer service is paramount to our success and </a:t>
            </a:r>
            <a:r>
              <a:rPr lang="en-US" sz="1100" b="1" dirty="0">
                <a:solidFill>
                  <a:schemeClr val="tx2"/>
                </a:solidFill>
                <a:latin typeface="ITC Avant Garde Gothic" panose="020B0402020203020304" pitchFamily="34" charset="0"/>
              </a:rPr>
              <a:t>embraces the philosophy that when it’s good, it’s not good enough and when it’s outstanding it needs to be improved upon.</a:t>
            </a:r>
            <a:endParaRPr lang="en-US" sz="1100" dirty="0">
              <a:solidFill>
                <a:schemeClr val="tx2"/>
              </a:solidFill>
              <a:latin typeface="ITC Avant Garde Gothic" panose="020B0402020203020304" pitchFamily="34" charset="0"/>
            </a:endParaRPr>
          </a:p>
          <a:p>
            <a:r>
              <a:rPr lang="en-US" sz="1100" dirty="0">
                <a:solidFill>
                  <a:schemeClr val="tx2"/>
                </a:solidFill>
                <a:latin typeface="ITC Avant Garde Gothic" panose="020B0402020203020304" pitchFamily="34" charset="0"/>
              </a:rPr>
              <a:t>CUSTOMERS…Hollywood Bed has established long lasting partnerships with our customers and believes fervently that working together does make a difference! Today, we are a preferred and primary supplier to many worldwide hotel brands, purchasing and management companies as well as major retailers.</a:t>
            </a:r>
          </a:p>
          <a:p>
            <a:r>
              <a:rPr lang="en-US" sz="1100" dirty="0">
                <a:solidFill>
                  <a:schemeClr val="tx2"/>
                </a:solidFill>
                <a:latin typeface="ITC Avant Garde Gothic" panose="020B0402020203020304" pitchFamily="34" charset="0"/>
              </a:rPr>
              <a:t>SOCIAL RESPONSIBILITY…Hollywood Bed was “green” long before it was fashionable. For decades, the company has used high carbon recycled railroad T-rail for all its angle steel requirements.  Not only is this the strongest raw material available in the industry, it is eco-friendly. Also, the company has a long history of giving back to the community by supporting a variety of charities.  In fact, the principals of the company are the 2013 City of Hope Furniture Industry honorees.</a:t>
            </a:r>
          </a:p>
        </p:txBody>
      </p:sp>
      <p:pic>
        <p:nvPicPr>
          <p:cNvPr id="3" name="Picture 2">
            <a:extLst>
              <a:ext uri="{FF2B5EF4-FFF2-40B4-BE49-F238E27FC236}">
                <a16:creationId xmlns:a16="http://schemas.microsoft.com/office/drawing/2014/main" id="{E5E20A1C-A229-ACBD-F4DF-22961304556A}"/>
              </a:ext>
            </a:extLst>
          </p:cNvPr>
          <p:cNvPicPr>
            <a:picLocks noChangeAspect="1"/>
          </p:cNvPicPr>
          <p:nvPr/>
        </p:nvPicPr>
        <p:blipFill>
          <a:blip r:embed="rId2"/>
          <a:stretch>
            <a:fillRect/>
          </a:stretch>
        </p:blipFill>
        <p:spPr>
          <a:xfrm>
            <a:off x="990599" y="0"/>
            <a:ext cx="7162801" cy="1666875"/>
          </a:xfrm>
          <a:prstGeom prst="rect">
            <a:avLst/>
          </a:prstGeom>
        </p:spPr>
      </p:pic>
    </p:spTree>
    <p:extLst>
      <p:ext uri="{BB962C8B-B14F-4D97-AF65-F5344CB8AC3E}">
        <p14:creationId xmlns:p14="http://schemas.microsoft.com/office/powerpoint/2010/main" val="36769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838200"/>
            <a:ext cx="7772400" cy="533400"/>
          </a:xfrm>
          <a:noFill/>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3600" dirty="0">
                <a:ln w="11430"/>
                <a:solidFill>
                  <a:srgbClr val="00529B"/>
                </a:solidFill>
                <a:latin typeface="ITC Avant Garde Gothic" panose="020B0402020203020304" pitchFamily="34" charset="0"/>
              </a:rPr>
              <a:t>Company</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ITC Avant Garde Gothic" panose="020B0402020203020304" pitchFamily="34" charset="0"/>
              </a:rPr>
              <a:t> </a:t>
            </a:r>
            <a:r>
              <a:rPr lang="en-US" sz="3600" dirty="0">
                <a:ln w="11430"/>
                <a:solidFill>
                  <a:srgbClr val="00529B"/>
                </a:solidFill>
                <a:latin typeface="ITC Avant Garde Gothic" panose="020B0402020203020304" pitchFamily="34" charset="0"/>
              </a:rPr>
              <a:t>Overview</a:t>
            </a:r>
          </a:p>
        </p:txBody>
      </p:sp>
      <p:sp>
        <p:nvSpPr>
          <p:cNvPr id="3" name="Text Placeholder 2"/>
          <p:cNvSpPr>
            <a:spLocks noGrp="1"/>
          </p:cNvSpPr>
          <p:nvPr>
            <p:ph type="body" idx="1"/>
          </p:nvPr>
        </p:nvSpPr>
        <p:spPr>
          <a:xfrm>
            <a:off x="533400" y="1829237"/>
            <a:ext cx="8229600" cy="2438400"/>
          </a:xfrm>
        </p:spPr>
        <p:txBody>
          <a:bodyPr>
            <a:normAutofit fontScale="92500" lnSpcReduction="20000"/>
          </a:bodyPr>
          <a:lstStyle/>
          <a:p>
            <a:pPr>
              <a:buFont typeface="Arial" pitchFamily="34" charset="0"/>
              <a:buChar char="•"/>
            </a:pPr>
            <a:r>
              <a:rPr lang="en-US" sz="2400" dirty="0">
                <a:latin typeface="ITC Avant Garde Gothic" panose="020B0402020203020304" pitchFamily="34" charset="0"/>
              </a:rPr>
              <a:t> Founded in 1925</a:t>
            </a:r>
          </a:p>
          <a:p>
            <a:pPr>
              <a:buFont typeface="Arial" pitchFamily="34" charset="0"/>
              <a:buChar char="•"/>
            </a:pPr>
            <a:r>
              <a:rPr lang="en-US" sz="2400" dirty="0">
                <a:latin typeface="ITC Avant Garde Gothic" panose="020B0402020203020304" pitchFamily="34" charset="0"/>
              </a:rPr>
              <a:t> 3</a:t>
            </a:r>
            <a:r>
              <a:rPr lang="en-US" sz="2400" baseline="30000" dirty="0">
                <a:latin typeface="ITC Avant Garde Gothic" panose="020B0402020203020304" pitchFamily="34" charset="0"/>
              </a:rPr>
              <a:t>rd</a:t>
            </a:r>
            <a:r>
              <a:rPr lang="en-US" sz="2400" dirty="0">
                <a:latin typeface="ITC Avant Garde Gothic" panose="020B0402020203020304" pitchFamily="34" charset="0"/>
              </a:rPr>
              <a:t> Generation Owned &amp; Managed</a:t>
            </a:r>
          </a:p>
          <a:p>
            <a:pPr>
              <a:buFont typeface="Arial" pitchFamily="34" charset="0"/>
              <a:buChar char="•"/>
            </a:pPr>
            <a:r>
              <a:rPr lang="en-US" sz="2400" dirty="0">
                <a:latin typeface="ITC Avant Garde Gothic" panose="020B0402020203020304" pitchFamily="34" charset="0"/>
              </a:rPr>
              <a:t> Hollywood Bed Frame Provides Superior Bedding  </a:t>
            </a:r>
          </a:p>
          <a:p>
            <a:r>
              <a:rPr lang="en-US" sz="2400" dirty="0">
                <a:latin typeface="ITC Avant Garde Gothic" panose="020B0402020203020304" pitchFamily="34" charset="0"/>
              </a:rPr>
              <a:t>  Support Products to the:</a:t>
            </a:r>
          </a:p>
          <a:p>
            <a:pPr lvl="1">
              <a:buFont typeface="Arial" pitchFamily="34" charset="0"/>
              <a:buChar char="•"/>
            </a:pPr>
            <a:r>
              <a:rPr lang="en-US" sz="2000" dirty="0">
                <a:solidFill>
                  <a:schemeClr val="tx1">
                    <a:lumMod val="65000"/>
                    <a:lumOff val="35000"/>
                  </a:schemeClr>
                </a:solidFill>
                <a:latin typeface="ITC Avant Garde Gothic" panose="020B0402020203020304" pitchFamily="34" charset="0"/>
              </a:rPr>
              <a:t>Hospitality Industry</a:t>
            </a:r>
          </a:p>
          <a:p>
            <a:pPr lvl="1">
              <a:buFont typeface="Arial" pitchFamily="34" charset="0"/>
              <a:buChar char="•"/>
            </a:pPr>
            <a:r>
              <a:rPr lang="en-US" sz="2000" dirty="0">
                <a:solidFill>
                  <a:schemeClr val="tx1">
                    <a:lumMod val="65000"/>
                    <a:lumOff val="35000"/>
                  </a:schemeClr>
                </a:solidFill>
                <a:latin typeface="ITC Avant Garde Gothic" panose="020B0402020203020304" pitchFamily="34" charset="0"/>
              </a:rPr>
              <a:t>Contract Markets</a:t>
            </a:r>
          </a:p>
          <a:p>
            <a:pPr lvl="1">
              <a:buFont typeface="Arial" pitchFamily="34" charset="0"/>
              <a:buChar char="•"/>
            </a:pPr>
            <a:r>
              <a:rPr lang="en-US" sz="2000" dirty="0">
                <a:solidFill>
                  <a:schemeClr val="tx1">
                    <a:lumMod val="65000"/>
                    <a:lumOff val="35000"/>
                  </a:schemeClr>
                </a:solidFill>
                <a:latin typeface="ITC Avant Garde Gothic" panose="020B0402020203020304" pitchFamily="34" charset="0"/>
              </a:rPr>
              <a:t>Government Agencies</a:t>
            </a:r>
          </a:p>
        </p:txBody>
      </p:sp>
      <p:pic>
        <p:nvPicPr>
          <p:cNvPr id="4" name="Picture 3">
            <a:extLst>
              <a:ext uri="{FF2B5EF4-FFF2-40B4-BE49-F238E27FC236}">
                <a16:creationId xmlns:a16="http://schemas.microsoft.com/office/drawing/2014/main" id="{1969F344-19FA-A4B7-4D1D-8526420DAFEC}"/>
              </a:ext>
            </a:extLst>
          </p:cNvPr>
          <p:cNvPicPr>
            <a:picLocks noChangeAspect="1"/>
          </p:cNvPicPr>
          <p:nvPr/>
        </p:nvPicPr>
        <p:blipFill>
          <a:blip r:embed="rId3"/>
          <a:stretch>
            <a:fillRect/>
          </a:stretch>
        </p:blipFill>
        <p:spPr>
          <a:xfrm>
            <a:off x="1066800" y="4495801"/>
            <a:ext cx="7162800" cy="167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3301"/>
            <a:ext cx="5943600" cy="914400"/>
          </a:xfrm>
        </p:spPr>
        <p:txBody>
          <a:bodyPr>
            <a:normAutofit/>
          </a:bodyPr>
          <a:lstStyle/>
          <a:p>
            <a:r>
              <a:rPr lang="en-US" sz="4400" b="1" u="sng" dirty="0">
                <a:solidFill>
                  <a:schemeClr val="tx1"/>
                </a:solidFill>
              </a:rPr>
              <a:t>Dynamic Metal Bed Base</a:t>
            </a:r>
            <a:br>
              <a:rPr lang="en-US" sz="4400" b="1" u="sng" dirty="0">
                <a:solidFill>
                  <a:srgbClr val="00529B"/>
                </a:solidFill>
              </a:rPr>
            </a:br>
            <a:r>
              <a:rPr lang="en-US" sz="1200" dirty="0">
                <a:solidFill>
                  <a:schemeClr val="tx1"/>
                </a:solidFill>
              </a:rPr>
              <a:t> U.S. Patents #6,865,758 B2 and #7,155,762 B2 and #7,861,339 B2</a:t>
            </a:r>
            <a:endParaRPr lang="en-US" sz="1200" b="1" u="sng" dirty="0">
              <a:solidFill>
                <a:schemeClr val="tx1"/>
              </a:solidFill>
            </a:endParaRPr>
          </a:p>
        </p:txBody>
      </p:sp>
      <p:pic>
        <p:nvPicPr>
          <p:cNvPr id="4098" name="Picture 2" descr="\\HOLLYWOODBED\Product Pictures HBSJMD\07-Pedestal Bed Base Photo\000_4517.JPG"/>
          <p:cNvPicPr>
            <a:picLocks noGrp="1" noChangeAspect="1" noChangeArrowheads="1"/>
          </p:cNvPicPr>
          <p:nvPr>
            <p:ph idx="1"/>
          </p:nvPr>
        </p:nvPicPr>
        <p:blipFill>
          <a:blip r:embed="rId2" cstate="print"/>
          <a:srcRect/>
          <a:stretch>
            <a:fillRect/>
          </a:stretch>
        </p:blipFill>
        <p:spPr bwMode="auto">
          <a:xfrm>
            <a:off x="228600" y="1935163"/>
            <a:ext cx="6019800" cy="4389437"/>
          </a:xfrm>
          <a:prstGeom prst="rect">
            <a:avLst/>
          </a:prstGeom>
          <a:noFill/>
        </p:spPr>
      </p:pic>
      <p:pic>
        <p:nvPicPr>
          <p:cNvPr id="6" name="Picture 2"/>
          <p:cNvPicPr>
            <a:picLocks noChangeAspect="1" noChangeArrowheads="1"/>
          </p:cNvPicPr>
          <p:nvPr/>
        </p:nvPicPr>
        <p:blipFill>
          <a:blip r:embed="rId3" cstate="print"/>
          <a:stretch>
            <a:fillRect/>
          </a:stretch>
        </p:blipFill>
        <p:spPr bwMode="auto">
          <a:xfrm rot="16200000">
            <a:off x="6272213" y="2033587"/>
            <a:ext cx="2238374" cy="213360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tretch>
            <a:fillRect/>
          </a:stretch>
        </p:blipFill>
        <p:spPr bwMode="auto">
          <a:xfrm>
            <a:off x="6320161" y="4247972"/>
            <a:ext cx="2527978" cy="1895983"/>
          </a:xfrm>
          <a:prstGeom prst="rect">
            <a:avLst/>
          </a:prstGeom>
          <a:noFill/>
          <a:ln w="9525">
            <a:noFill/>
            <a:miter lim="800000"/>
            <a:headEnd/>
            <a:tailEnd/>
          </a:ln>
          <a:effectLst/>
        </p:spPr>
      </p:pic>
      <p:pic>
        <p:nvPicPr>
          <p:cNvPr id="5" name="Picture 4" descr="A picture containing logo&#10;&#10;Description automatically generated">
            <a:extLst>
              <a:ext uri="{FF2B5EF4-FFF2-40B4-BE49-F238E27FC236}">
                <a16:creationId xmlns:a16="http://schemas.microsoft.com/office/drawing/2014/main" id="{75DB982E-C236-2807-AB45-85514563C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08" y="11724"/>
            <a:ext cx="1307595" cy="1699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424" y="228600"/>
            <a:ext cx="4076700" cy="762000"/>
          </a:xfrm>
        </p:spPr>
        <p:txBody>
          <a:bodyPr>
            <a:normAutofit fontScale="90000"/>
          </a:bodyPr>
          <a:lstStyle/>
          <a:p>
            <a:pPr algn="ctr"/>
            <a:r>
              <a:rPr lang="en-US" sz="2800" b="1" dirty="0">
                <a:solidFill>
                  <a:schemeClr val="tx1"/>
                </a:solidFill>
              </a:rPr>
              <a:t>Dynamic Metal Bed Base </a:t>
            </a:r>
            <a:br>
              <a:rPr lang="en-US" sz="2800" b="1" dirty="0">
                <a:solidFill>
                  <a:schemeClr val="tx1"/>
                </a:solidFill>
              </a:rPr>
            </a:br>
            <a:r>
              <a:rPr lang="en-US" sz="2800" b="1" dirty="0">
                <a:solidFill>
                  <a:schemeClr val="tx1"/>
                </a:solidFill>
              </a:rPr>
              <a:t>Features and Benefits </a:t>
            </a:r>
          </a:p>
        </p:txBody>
      </p:sp>
      <p:sp>
        <p:nvSpPr>
          <p:cNvPr id="3" name="Text Placeholder 2"/>
          <p:cNvSpPr>
            <a:spLocks noGrp="1"/>
          </p:cNvSpPr>
          <p:nvPr>
            <p:ph type="body" idx="1"/>
          </p:nvPr>
        </p:nvSpPr>
        <p:spPr>
          <a:xfrm>
            <a:off x="533400" y="1066800"/>
            <a:ext cx="8763000" cy="3124200"/>
          </a:xfrm>
        </p:spPr>
        <p:txBody>
          <a:bodyPr>
            <a:normAutofit/>
          </a:bodyPr>
          <a:lstStyle/>
          <a:p>
            <a:pPr>
              <a:buFont typeface="Wingdings" pitchFamily="2" charset="2"/>
              <a:buChar char="§"/>
            </a:pPr>
            <a:r>
              <a:rPr lang="en-US" sz="1200" b="1" dirty="0">
                <a:latin typeface="ITC Avant Garde Gothic" panose="020B0402020203020304" pitchFamily="34" charset="0"/>
              </a:rPr>
              <a:t>The Ultimate Versatility </a:t>
            </a:r>
            <a:r>
              <a:rPr lang="en-US" sz="1200" dirty="0">
                <a:latin typeface="ITC Avant Garde Gothic" panose="020B0402020203020304" pitchFamily="34" charset="0"/>
              </a:rPr>
              <a:t>–</a:t>
            </a:r>
            <a:r>
              <a:rPr lang="en-US" sz="1200" b="1" dirty="0">
                <a:latin typeface="ITC Avant Garde Gothic" panose="020B0402020203020304" pitchFamily="34" charset="0"/>
              </a:rPr>
              <a:t> </a:t>
            </a:r>
            <a:r>
              <a:rPr lang="en-US" sz="1200" dirty="0">
                <a:latin typeface="ITC Avant Garde Gothic" panose="020B0402020203020304" pitchFamily="34" charset="0"/>
              </a:rPr>
              <a:t>Available in 6”, 7 ½” and 10” Heights</a:t>
            </a:r>
          </a:p>
          <a:p>
            <a:pPr>
              <a:buFont typeface="Wingdings" pitchFamily="2" charset="2"/>
              <a:buChar char="§"/>
            </a:pPr>
            <a:r>
              <a:rPr lang="en-US" sz="1200" b="1" dirty="0">
                <a:latin typeface="ITC Avant Garde Gothic" panose="020B0402020203020304" pitchFamily="34" charset="0"/>
              </a:rPr>
              <a:t>The Ultimate for Safety</a:t>
            </a:r>
            <a:r>
              <a:rPr lang="en-US" sz="1200" dirty="0">
                <a:latin typeface="ITC Avant Garde Gothic" panose="020B0402020203020304" pitchFamily="34" charset="0"/>
              </a:rPr>
              <a:t>-</a:t>
            </a:r>
          </a:p>
          <a:p>
            <a:pPr lvl="1">
              <a:buFont typeface="Wingdings" pitchFamily="2" charset="2"/>
              <a:buChar char="§"/>
            </a:pPr>
            <a:r>
              <a:rPr lang="en-US" sz="1200" dirty="0">
                <a:solidFill>
                  <a:schemeClr val="tx2">
                    <a:lumMod val="75000"/>
                  </a:schemeClr>
                </a:solidFill>
                <a:latin typeface="ITC Avant Garde Gothic" panose="020B0402020203020304" pitchFamily="34" charset="0"/>
              </a:rPr>
              <a:t>Recessed Design adds extra toe room for safety</a:t>
            </a:r>
          </a:p>
          <a:p>
            <a:pPr lvl="1">
              <a:buFont typeface="Wingdings" pitchFamily="2" charset="2"/>
              <a:buChar char="§"/>
            </a:pPr>
            <a:r>
              <a:rPr lang="en-US" sz="1200" dirty="0">
                <a:solidFill>
                  <a:schemeClr val="tx2">
                    <a:lumMod val="75000"/>
                  </a:schemeClr>
                </a:solidFill>
                <a:latin typeface="ITC Avant Garde Gothic" panose="020B0402020203020304" pitchFamily="34" charset="0"/>
              </a:rPr>
              <a:t>Eliminates the need to clean under the bed</a:t>
            </a:r>
          </a:p>
          <a:p>
            <a:pPr lvl="1">
              <a:buFont typeface="Wingdings" pitchFamily="2" charset="2"/>
              <a:buChar char="§"/>
            </a:pPr>
            <a:r>
              <a:rPr lang="en-US" sz="1200" dirty="0">
                <a:solidFill>
                  <a:schemeClr val="tx2">
                    <a:lumMod val="75000"/>
                  </a:schemeClr>
                </a:solidFill>
                <a:latin typeface="ITC Avant Garde Gothic" panose="020B0402020203020304" pitchFamily="34" charset="0"/>
              </a:rPr>
              <a:t>Triple Thick Wrapped Corner Panel with No Edge Wrap Exposed</a:t>
            </a:r>
          </a:p>
          <a:p>
            <a:pPr>
              <a:buFont typeface="Wingdings" pitchFamily="2" charset="2"/>
              <a:buChar char="§"/>
            </a:pPr>
            <a:r>
              <a:rPr lang="en-US" sz="1200" b="1" dirty="0">
                <a:latin typeface="ITC Avant Garde Gothic" panose="020B0402020203020304" pitchFamily="34" charset="0"/>
              </a:rPr>
              <a:t>The Ultimate Design </a:t>
            </a:r>
            <a:r>
              <a:rPr lang="en-US" sz="1200" dirty="0">
                <a:latin typeface="ITC Avant Garde Gothic" panose="020B0402020203020304" pitchFamily="34" charset="0"/>
              </a:rPr>
              <a:t>–Patented–U.S. Patents #6,865,758 B2 &amp; #7,155,762 B2;                           	                    #7,861,339 B2</a:t>
            </a:r>
          </a:p>
          <a:p>
            <a:pPr>
              <a:buFont typeface="Wingdings" pitchFamily="2" charset="2"/>
              <a:buChar char="§"/>
            </a:pPr>
            <a:r>
              <a:rPr lang="en-US" sz="1200" b="1" dirty="0">
                <a:latin typeface="ITC Avant Garde Gothic" panose="020B0402020203020304" pitchFamily="34" charset="0"/>
              </a:rPr>
              <a:t>The Ultimate Finish </a:t>
            </a:r>
            <a:r>
              <a:rPr lang="en-US" sz="1200" dirty="0">
                <a:latin typeface="ITC Avant Garde Gothic" panose="020B0402020203020304" pitchFamily="34" charset="0"/>
              </a:rPr>
              <a:t>- Coffee Powder Coat Finish</a:t>
            </a:r>
          </a:p>
          <a:p>
            <a:pPr>
              <a:buFont typeface="Wingdings" pitchFamily="2" charset="2"/>
              <a:buChar char="§"/>
            </a:pPr>
            <a:r>
              <a:rPr lang="en-US" sz="1200" b="1" dirty="0">
                <a:latin typeface="ITC Avant Garde Gothic" panose="020B0402020203020304" pitchFamily="34" charset="0"/>
              </a:rPr>
              <a:t>The Ultimate Support </a:t>
            </a:r>
            <a:r>
              <a:rPr lang="en-US" sz="1200" dirty="0">
                <a:latin typeface="ITC Avant Garde Gothic" panose="020B0402020203020304" pitchFamily="34" charset="0"/>
              </a:rPr>
              <a:t>-</a:t>
            </a:r>
          </a:p>
          <a:p>
            <a:pPr lvl="1">
              <a:buFont typeface="Wingdings" pitchFamily="2" charset="2"/>
              <a:buChar char="§"/>
            </a:pPr>
            <a:r>
              <a:rPr lang="en-US" sz="1200" dirty="0">
                <a:solidFill>
                  <a:schemeClr val="tx2">
                    <a:lumMod val="75000"/>
                  </a:schemeClr>
                </a:solidFill>
                <a:latin typeface="ITC Avant Garde Gothic" panose="020B0402020203020304" pitchFamily="34" charset="0"/>
              </a:rPr>
              <a:t>3 Square Tube Cross Bars for increased surface area to support foundation</a:t>
            </a:r>
          </a:p>
          <a:p>
            <a:pPr lvl="1">
              <a:buFont typeface="Wingdings" pitchFamily="2" charset="2"/>
              <a:buChar char="§"/>
            </a:pPr>
            <a:r>
              <a:rPr lang="en-US" sz="1200" b="1" dirty="0">
                <a:solidFill>
                  <a:schemeClr val="tx2">
                    <a:lumMod val="75000"/>
                  </a:schemeClr>
                </a:solidFill>
                <a:latin typeface="ITC Avant Garde Gothic" panose="020B0402020203020304" pitchFamily="34" charset="0"/>
              </a:rPr>
              <a:t>Top AND Bottom </a:t>
            </a:r>
            <a:r>
              <a:rPr lang="en-US" sz="1200" dirty="0">
                <a:solidFill>
                  <a:schemeClr val="tx2">
                    <a:lumMod val="75000"/>
                  </a:schemeClr>
                </a:solidFill>
                <a:latin typeface="ITC Avant Garde Gothic" panose="020B0402020203020304" pitchFamily="34" charset="0"/>
              </a:rPr>
              <a:t>Securing Corner Brackets to Ensure Stability</a:t>
            </a:r>
          </a:p>
          <a:p>
            <a:pPr lvl="1">
              <a:buFont typeface="Wingdings" pitchFamily="2" charset="2"/>
              <a:buChar char="Ø"/>
            </a:pPr>
            <a:endParaRPr lang="en-US" dirty="0"/>
          </a:p>
          <a:p>
            <a:pPr lvl="1">
              <a:buFont typeface="Wingdings" pitchFamily="2" charset="2"/>
              <a:buChar char="Ø"/>
            </a:pPr>
            <a:endParaRPr lang="en-US" dirty="0"/>
          </a:p>
        </p:txBody>
      </p:sp>
      <p:pic>
        <p:nvPicPr>
          <p:cNvPr id="4" name="Picture 3">
            <a:extLst>
              <a:ext uri="{FF2B5EF4-FFF2-40B4-BE49-F238E27FC236}">
                <a16:creationId xmlns:a16="http://schemas.microsoft.com/office/drawing/2014/main" id="{50D327D0-D9DA-F5BA-E301-49039EB1BAA5}"/>
              </a:ext>
            </a:extLst>
          </p:cNvPr>
          <p:cNvPicPr>
            <a:picLocks noChangeAspect="1"/>
          </p:cNvPicPr>
          <p:nvPr/>
        </p:nvPicPr>
        <p:blipFill>
          <a:blip r:embed="rId2"/>
          <a:stretch>
            <a:fillRect/>
          </a:stretch>
        </p:blipFill>
        <p:spPr>
          <a:xfrm>
            <a:off x="1219199" y="4572001"/>
            <a:ext cx="6934201" cy="152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65" y="582274"/>
            <a:ext cx="6858000" cy="664251"/>
          </a:xfrm>
        </p:spPr>
        <p:txBody>
          <a:bodyPr>
            <a:noAutofit/>
          </a:bodyPr>
          <a:lstStyle/>
          <a:p>
            <a:r>
              <a:rPr lang="en-US" sz="3600" dirty="0">
                <a:solidFill>
                  <a:schemeClr val="tx1"/>
                </a:solidFill>
                <a:latin typeface="ITC Avant Garde Gothic" panose="020B0402020203020304" pitchFamily="34" charset="0"/>
              </a:rPr>
              <a:t>Inst-A-Matic</a:t>
            </a:r>
            <a:r>
              <a:rPr lang="en-US" sz="1400" dirty="0">
                <a:solidFill>
                  <a:schemeClr val="tx1"/>
                </a:solidFill>
                <a:latin typeface="ITC Avant Garde Gothic" panose="020B0402020203020304" pitchFamily="34" charset="0"/>
              </a:rPr>
              <a:t>®</a:t>
            </a:r>
            <a:r>
              <a:rPr lang="en-US" sz="3600" dirty="0">
                <a:solidFill>
                  <a:schemeClr val="tx1"/>
                </a:solidFill>
                <a:latin typeface="ITC Avant Garde Gothic" panose="020B0402020203020304" pitchFamily="34" charset="0"/>
              </a:rPr>
              <a:t> Bed Frame</a:t>
            </a:r>
          </a:p>
        </p:txBody>
      </p:sp>
      <p:pic>
        <p:nvPicPr>
          <p:cNvPr id="23554" name="Picture 2" descr="\\HOLLYWOODBED\Product Pictures HBSJMD\03-Bed Frame Photo\Holy 9 Glides.JPG"/>
          <p:cNvPicPr>
            <a:picLocks noGrp="1" noChangeAspect="1" noChangeArrowheads="1"/>
          </p:cNvPicPr>
          <p:nvPr>
            <p:ph idx="1"/>
          </p:nvPr>
        </p:nvPicPr>
        <p:blipFill>
          <a:blip r:embed="rId2" cstate="print"/>
          <a:stretch>
            <a:fillRect/>
          </a:stretch>
        </p:blipFill>
        <p:spPr bwMode="auto">
          <a:xfrm>
            <a:off x="609600" y="1797618"/>
            <a:ext cx="7772400" cy="3602949"/>
          </a:xfrm>
          <a:prstGeom prst="rect">
            <a:avLst/>
          </a:prstGeom>
          <a:noFill/>
        </p:spPr>
      </p:pic>
      <p:pic>
        <p:nvPicPr>
          <p:cNvPr id="5" name="Picture 2"/>
          <p:cNvPicPr>
            <a:picLocks noChangeAspect="1" noChangeArrowheads="1"/>
          </p:cNvPicPr>
          <p:nvPr/>
        </p:nvPicPr>
        <p:blipFill>
          <a:blip r:embed="rId3" cstate="print"/>
          <a:stretch>
            <a:fillRect/>
          </a:stretch>
        </p:blipFill>
        <p:spPr bwMode="auto">
          <a:xfrm rot="1242972">
            <a:off x="7219661" y="4483313"/>
            <a:ext cx="1227128" cy="1502078"/>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tretch>
            <a:fillRect/>
          </a:stretch>
        </p:blipFill>
        <p:spPr bwMode="auto">
          <a:xfrm>
            <a:off x="914400" y="4976937"/>
            <a:ext cx="533400" cy="1065709"/>
          </a:xfrm>
          <a:prstGeom prst="rect">
            <a:avLst/>
          </a:prstGeom>
          <a:noFill/>
          <a:ln w="9525">
            <a:noFill/>
            <a:miter lim="800000"/>
            <a:headEnd/>
            <a:tailEnd/>
          </a:ln>
          <a:effectLst/>
        </p:spPr>
      </p:pic>
      <p:sp>
        <p:nvSpPr>
          <p:cNvPr id="9" name="TextBox 8"/>
          <p:cNvSpPr txBox="1"/>
          <p:nvPr/>
        </p:nvSpPr>
        <p:spPr>
          <a:xfrm>
            <a:off x="1619354" y="5694029"/>
            <a:ext cx="1123846" cy="415498"/>
          </a:xfrm>
          <a:prstGeom prst="rect">
            <a:avLst/>
          </a:prstGeom>
          <a:noFill/>
        </p:spPr>
        <p:txBody>
          <a:bodyPr wrap="square" rtlCol="0">
            <a:spAutoFit/>
          </a:bodyPr>
          <a:lstStyle/>
          <a:p>
            <a:r>
              <a:rPr lang="en-US" sz="1050" dirty="0">
                <a:latin typeface="ITC Avant Garde Gothic" panose="020B0402020203020304" pitchFamily="34" charset="0"/>
                <a:cs typeface="Arial" pitchFamily="34" charset="0"/>
              </a:rPr>
              <a:t>10” High Profile Glide</a:t>
            </a:r>
          </a:p>
        </p:txBody>
      </p:sp>
      <p:pic>
        <p:nvPicPr>
          <p:cNvPr id="4" name="Picture 3" descr="A picture containing logo&#10;&#10;Description automatically generated">
            <a:extLst>
              <a:ext uri="{FF2B5EF4-FFF2-40B4-BE49-F238E27FC236}">
                <a16:creationId xmlns:a16="http://schemas.microsoft.com/office/drawing/2014/main" id="{B2FE5C2D-F6DA-9A2C-83A7-A4A3E54BD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35" y="29308"/>
            <a:ext cx="1307595" cy="16470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
            <a:ext cx="7772400" cy="788067"/>
          </a:xfrm>
        </p:spPr>
        <p:txBody>
          <a:bodyPr>
            <a:normAutofit/>
          </a:bodyPr>
          <a:lstStyle/>
          <a:p>
            <a:pPr algn="ctr" eaLnBrk="1" fontAlgn="auto" hangingPunct="1">
              <a:spcAft>
                <a:spcPts val="0"/>
              </a:spcAft>
              <a:defRPr/>
            </a:pPr>
            <a:r>
              <a:rPr lang="en-US" sz="2800" dirty="0">
                <a:solidFill>
                  <a:schemeClr val="tx1"/>
                </a:solidFill>
                <a:latin typeface="ITC Avant Garde Gothic" panose="020B0402020203020304" pitchFamily="34" charset="0"/>
              </a:rPr>
              <a:t>Inst-A</a:t>
            </a:r>
            <a:r>
              <a:rPr sz="2800" dirty="0">
                <a:solidFill>
                  <a:schemeClr val="tx1"/>
                </a:solidFill>
                <a:latin typeface="ITC Avant Garde Gothic" panose="020B0402020203020304" pitchFamily="34" charset="0"/>
              </a:rPr>
              <a:t>-Matic</a:t>
            </a:r>
            <a:r>
              <a:rPr sz="1300" dirty="0">
                <a:solidFill>
                  <a:schemeClr val="tx1"/>
                </a:solidFill>
                <a:latin typeface="ITC Avant Garde Gothic" panose="020B0402020203020304" pitchFamily="34" charset="0"/>
              </a:rPr>
              <a:t>®</a:t>
            </a:r>
            <a:r>
              <a:rPr sz="2800" dirty="0">
                <a:solidFill>
                  <a:schemeClr val="tx1"/>
                </a:solidFill>
                <a:latin typeface="ITC Avant Garde Gothic" panose="020B0402020203020304" pitchFamily="34" charset="0"/>
              </a:rPr>
              <a:t> Bed Frame </a:t>
            </a:r>
            <a:r>
              <a:rPr sz="2800" dirty="0">
                <a:solidFill>
                  <a:schemeClr val="tx1"/>
                </a:solidFill>
              </a:rPr>
              <a:t>- </a:t>
            </a:r>
            <a:r>
              <a:rPr sz="2800" dirty="0">
                <a:solidFill>
                  <a:schemeClr val="tx1"/>
                </a:solidFill>
                <a:latin typeface="ITC Avant Garde Gothic" panose="020B0402020203020304" pitchFamily="34" charset="0"/>
              </a:rPr>
              <a:t>Features and Benefits </a:t>
            </a:r>
          </a:p>
        </p:txBody>
      </p:sp>
      <p:sp>
        <p:nvSpPr>
          <p:cNvPr id="3" name="Text Placeholder 2"/>
          <p:cNvSpPr>
            <a:spLocks noGrp="1"/>
          </p:cNvSpPr>
          <p:nvPr>
            <p:ph type="body" idx="1"/>
          </p:nvPr>
        </p:nvSpPr>
        <p:spPr>
          <a:xfrm>
            <a:off x="1295400" y="940467"/>
            <a:ext cx="7086600" cy="3136777"/>
          </a:xfrm>
        </p:spPr>
        <p:txBody>
          <a:bodyPr>
            <a:normAutofit fontScale="85000" lnSpcReduction="20000"/>
          </a:bodyPr>
          <a:lstStyle/>
          <a:p>
            <a:pPr eaLnBrk="1" fontAlgn="auto" hangingPunct="1">
              <a:spcAft>
                <a:spcPts val="0"/>
              </a:spcAft>
              <a:buClr>
                <a:schemeClr val="accent3"/>
              </a:buClr>
              <a:buFont typeface="Wingdings 2"/>
              <a:buNone/>
              <a:defRPr/>
            </a:pPr>
            <a:endParaRPr lang="en-US" sz="1300" dirty="0">
              <a:latin typeface="ITC Avant Garde Gothic" panose="020B0402020203020304" pitchFamily="34" charset="0"/>
            </a:endParaRPr>
          </a:p>
          <a:p>
            <a:pPr>
              <a:buClr>
                <a:schemeClr val="accent3"/>
              </a:buClr>
              <a:buFont typeface="Wingdings" pitchFamily="2" charset="2"/>
              <a:buChar char="§"/>
              <a:defRPr/>
            </a:pPr>
            <a:r>
              <a:rPr lang="en-US" sz="1300" b="1" dirty="0">
                <a:latin typeface="ITC Avant Garde Gothic" panose="020B0402020203020304" pitchFamily="34" charset="0"/>
              </a:rPr>
              <a:t>The Ultimate Side Rail Box Spring Support </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Extra Long 76” Long Side Rail (Extra Length to Eliminate ‘Tipping’) – Queen/King</a:t>
            </a:r>
          </a:p>
          <a:p>
            <a:pPr lvl="2"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The Ultimate Leg Support</a:t>
            </a:r>
          </a:p>
          <a:p>
            <a:pPr marL="1188720" lvl="3" indent="-210312">
              <a:buClr>
                <a:schemeClr val="accent3"/>
              </a:buClr>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6 Legs on Queen and King </a:t>
            </a:r>
          </a:p>
          <a:p>
            <a:pPr marL="1188720" lvl="3" indent="-210312">
              <a:buClr>
                <a:schemeClr val="accent3"/>
              </a:buClr>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5 Legs on Full</a:t>
            </a:r>
          </a:p>
          <a:p>
            <a:pPr>
              <a:buClr>
                <a:schemeClr val="accent3"/>
              </a:buClr>
              <a:buFont typeface="Wingdings" pitchFamily="2" charset="2"/>
              <a:buChar char="§"/>
              <a:defRPr/>
            </a:pPr>
            <a:r>
              <a:rPr lang="en-US" sz="1300" b="1" dirty="0">
                <a:latin typeface="ITC Avant Garde Gothic" panose="020B0402020203020304" pitchFamily="34" charset="0"/>
              </a:rPr>
              <a:t>The Ultimate Height Versatility</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7 .25” with Glides or Rug Rollers (Two Part and Steel Horn)</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10” with Glides</a:t>
            </a:r>
          </a:p>
          <a:p>
            <a:pPr>
              <a:buClr>
                <a:schemeClr val="accent3"/>
              </a:buClr>
              <a:buFont typeface="Wingdings" pitchFamily="2" charset="2"/>
              <a:buChar char="§"/>
              <a:defRPr/>
            </a:pPr>
            <a:r>
              <a:rPr lang="en-US" sz="1300" b="1" dirty="0">
                <a:latin typeface="ITC Avant Garde Gothic" panose="020B0402020203020304" pitchFamily="34" charset="0"/>
              </a:rPr>
              <a:t>The Ultimate Ease of Assembly</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Wedge Lock Leg Design</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No Nuts, No Bolts, No Tools Needed for Assembly</a:t>
            </a:r>
          </a:p>
          <a:p>
            <a:pPr>
              <a:buClr>
                <a:schemeClr val="accent3"/>
              </a:buClr>
              <a:buFont typeface="Wingdings" pitchFamily="2" charset="2"/>
              <a:buChar char="§"/>
              <a:defRPr/>
            </a:pPr>
            <a:r>
              <a:rPr lang="en-US" sz="1300" b="1" dirty="0">
                <a:latin typeface="ITC Avant Garde Gothic" panose="020B0402020203020304" pitchFamily="34" charset="0"/>
              </a:rPr>
              <a:t>The Ultimate for safety</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Deeply Recessed Legs and Rounded Corners to Prevent Toe Stubbing</a:t>
            </a:r>
          </a:p>
          <a:p>
            <a:pPr>
              <a:buClr>
                <a:schemeClr val="accent3"/>
              </a:buClr>
              <a:defRPr/>
            </a:pPr>
            <a:endParaRPr lang="en-US" sz="1300" b="1" dirty="0">
              <a:latin typeface="ITC Avant Garde Gothic" panose="020B0402020203020304" pitchFamily="34" charset="0"/>
            </a:endParaRPr>
          </a:p>
        </p:txBody>
      </p:sp>
      <p:pic>
        <p:nvPicPr>
          <p:cNvPr id="12293" name="Picture 2"/>
          <p:cNvPicPr>
            <a:picLocks noChangeAspect="1" noChangeArrowheads="1"/>
          </p:cNvPicPr>
          <p:nvPr/>
        </p:nvPicPr>
        <p:blipFill>
          <a:blip r:embed="rId2" cstate="print"/>
          <a:srcRect/>
          <a:stretch>
            <a:fillRect/>
          </a:stretch>
        </p:blipFill>
        <p:spPr bwMode="auto">
          <a:xfrm rot="1720921">
            <a:off x="7201815" y="1775323"/>
            <a:ext cx="1425575" cy="1479642"/>
          </a:xfrm>
          <a:prstGeom prst="rect">
            <a:avLst/>
          </a:prstGeom>
          <a:noFill/>
          <a:ln w="9525">
            <a:noFill/>
            <a:miter lim="800000"/>
            <a:headEnd/>
            <a:tailEnd/>
          </a:ln>
        </p:spPr>
      </p:pic>
      <p:pic>
        <p:nvPicPr>
          <p:cNvPr id="5" name="Picture 4" descr="Shape&#10;&#10;Description automatically generated with low confidence">
            <a:extLst>
              <a:ext uri="{FF2B5EF4-FFF2-40B4-BE49-F238E27FC236}">
                <a16:creationId xmlns:a16="http://schemas.microsoft.com/office/drawing/2014/main" id="{E62D2185-EDDC-37EC-8813-28874D7BA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419599"/>
            <a:ext cx="5410199" cy="14979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
            <a:ext cx="7772400" cy="788067"/>
          </a:xfrm>
        </p:spPr>
        <p:txBody>
          <a:bodyPr>
            <a:normAutofit/>
          </a:bodyPr>
          <a:lstStyle/>
          <a:p>
            <a:pPr algn="ctr" eaLnBrk="1" fontAlgn="auto" hangingPunct="1">
              <a:spcAft>
                <a:spcPts val="0"/>
              </a:spcAft>
              <a:defRPr/>
            </a:pPr>
            <a:r>
              <a:rPr lang="en-US" sz="2800" dirty="0">
                <a:solidFill>
                  <a:schemeClr val="tx1"/>
                </a:solidFill>
                <a:latin typeface="ITC Avant Garde Gothic" panose="020B0402020203020304" pitchFamily="34" charset="0"/>
              </a:rPr>
              <a:t>Hollywood ADA Frame</a:t>
            </a:r>
            <a:r>
              <a:rPr sz="2800" dirty="0">
                <a:solidFill>
                  <a:schemeClr val="tx1"/>
                </a:solidFill>
                <a:latin typeface="ITC Avant Garde Gothic" panose="020B0402020203020304" pitchFamily="34" charset="0"/>
              </a:rPr>
              <a:t> </a:t>
            </a:r>
            <a:r>
              <a:rPr sz="2800" dirty="0">
                <a:solidFill>
                  <a:schemeClr val="tx1"/>
                </a:solidFill>
              </a:rPr>
              <a:t>- </a:t>
            </a:r>
            <a:r>
              <a:rPr sz="2800" dirty="0">
                <a:solidFill>
                  <a:schemeClr val="tx1"/>
                </a:solidFill>
                <a:latin typeface="ITC Avant Garde Gothic" panose="020B0402020203020304" pitchFamily="34" charset="0"/>
              </a:rPr>
              <a:t>Features and Benefits </a:t>
            </a:r>
          </a:p>
        </p:txBody>
      </p:sp>
      <p:sp>
        <p:nvSpPr>
          <p:cNvPr id="3" name="Text Placeholder 2"/>
          <p:cNvSpPr>
            <a:spLocks noGrp="1"/>
          </p:cNvSpPr>
          <p:nvPr>
            <p:ph type="body" idx="1"/>
          </p:nvPr>
        </p:nvSpPr>
        <p:spPr>
          <a:xfrm>
            <a:off x="1295400" y="940467"/>
            <a:ext cx="7086600" cy="3479132"/>
          </a:xfrm>
        </p:spPr>
        <p:txBody>
          <a:bodyPr>
            <a:normAutofit lnSpcReduction="10000"/>
          </a:bodyPr>
          <a:lstStyle/>
          <a:p>
            <a:pPr>
              <a:buClr>
                <a:schemeClr val="accent3"/>
              </a:buClr>
              <a:defRPr/>
            </a:pPr>
            <a:r>
              <a:rPr lang="en-US" sz="1300" dirty="0">
                <a:latin typeface="ITC Avant Garde Gothic" panose="020B0402020203020304" pitchFamily="34" charset="0"/>
              </a:rPr>
              <a:t> </a:t>
            </a:r>
            <a:r>
              <a:rPr lang="en-US" sz="1300" b="1" dirty="0">
                <a:latin typeface="ITC Avant Garde Gothic" panose="020B0402020203020304" pitchFamily="34" charset="0"/>
              </a:rPr>
              <a:t>The Ultimate Side Rail Box Spring Support </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Extra Long 78.5” Long Side Rail (Extra Length to Eliminate ‘Tipping’) – Queen/King</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Adjustable widths for Queen, Cal-King, and Eastern King</a:t>
            </a:r>
          </a:p>
          <a:p>
            <a:pPr>
              <a:buClr>
                <a:schemeClr val="accent3"/>
              </a:buClr>
              <a:buFont typeface="Wingdings" pitchFamily="2" charset="2"/>
              <a:buChar char="§"/>
              <a:defRPr/>
            </a:pPr>
            <a:r>
              <a:rPr lang="en-US" sz="1300" b="1" dirty="0">
                <a:latin typeface="ITC Avant Garde Gothic" panose="020B0402020203020304" pitchFamily="34" charset="0"/>
              </a:rPr>
              <a:t>The Ultimate HEIGHT FOR ADA CLEARANCE</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7 .25” with Glides (Two Part and Steel Horn)</a:t>
            </a:r>
          </a:p>
          <a:p>
            <a:pPr>
              <a:buClr>
                <a:schemeClr val="accent3"/>
              </a:buClr>
              <a:buFont typeface="Wingdings" pitchFamily="2" charset="2"/>
              <a:buChar char="§"/>
              <a:defRPr/>
            </a:pPr>
            <a:r>
              <a:rPr lang="en-US" sz="1300" b="1" dirty="0">
                <a:latin typeface="ITC Avant Garde Gothic" panose="020B0402020203020304" pitchFamily="34" charset="0"/>
              </a:rPr>
              <a:t>The Ultimate Ease of Assembly</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Wedge Lock Leg Design</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No Nuts, No Bolts, No Tools Needed for Assembly</a:t>
            </a:r>
          </a:p>
          <a:p>
            <a:pPr>
              <a:buClr>
                <a:schemeClr val="accent3"/>
              </a:buClr>
              <a:buFont typeface="Wingdings" pitchFamily="2" charset="2"/>
              <a:buChar char="§"/>
              <a:defRPr/>
            </a:pPr>
            <a:r>
              <a:rPr lang="en-US" sz="1300" b="1" dirty="0">
                <a:latin typeface="ITC Avant Garde Gothic" panose="020B0402020203020304" pitchFamily="34" charset="0"/>
              </a:rPr>
              <a:t>The Ultimate for safety</a:t>
            </a:r>
          </a:p>
          <a:p>
            <a:pPr marL="640080" lvl="1" indent="-246888">
              <a:buFont typeface="Wingdings" pitchFamily="2" charset="2"/>
              <a:buChar char="§"/>
              <a:defRPr/>
            </a:pPr>
            <a:r>
              <a:rPr lang="en-US" sz="1300" dirty="0">
                <a:solidFill>
                  <a:schemeClr val="tx1">
                    <a:lumMod val="65000"/>
                    <a:lumOff val="35000"/>
                  </a:schemeClr>
                </a:solidFill>
                <a:latin typeface="ITC Avant Garde Gothic" panose="020B0402020203020304" pitchFamily="34" charset="0"/>
              </a:rPr>
              <a:t>Deeply Recessed Legs and Rounded Corners to Prevent Toe Stubbing</a:t>
            </a:r>
            <a:endParaRPr lang="en-US" sz="1300" b="1" dirty="0">
              <a:latin typeface="ITC Avant Garde Gothic" panose="020B0402020203020304" pitchFamily="34" charset="0"/>
            </a:endParaRPr>
          </a:p>
          <a:p>
            <a:pPr>
              <a:buClr>
                <a:schemeClr val="accent3"/>
              </a:buClr>
              <a:buFont typeface="Wingdings" pitchFamily="2" charset="2"/>
              <a:buChar char="§"/>
              <a:defRPr/>
            </a:pPr>
            <a:r>
              <a:rPr lang="en-US" sz="1300" b="1" dirty="0">
                <a:latin typeface="ITC Avant Garde Gothic" panose="020B0402020203020304" pitchFamily="34" charset="0"/>
              </a:rPr>
              <a:t>The ULTIMATE ADA FRAME FOR California’s New ADA requirement</a:t>
            </a:r>
          </a:p>
          <a:p>
            <a:pPr>
              <a:buClr>
                <a:schemeClr val="accent3"/>
              </a:buClr>
              <a:buFont typeface="Wingdings" pitchFamily="2" charset="2"/>
              <a:buChar char="§"/>
              <a:defRPr/>
            </a:pPr>
            <a:r>
              <a:rPr lang="en-US" sz="1300" b="1" dirty="0">
                <a:latin typeface="ITC Avant Garde Gothic" panose="020B0402020203020304" pitchFamily="34" charset="0"/>
              </a:rPr>
              <a:t>Model# ADA-6556BG </a:t>
            </a:r>
          </a:p>
          <a:p>
            <a:pPr marL="640080" lvl="1" indent="-246888">
              <a:buFont typeface="Wingdings" pitchFamily="2" charset="2"/>
              <a:buChar char="§"/>
              <a:defRPr/>
            </a:pPr>
            <a:endParaRPr lang="en-US" sz="1300" dirty="0">
              <a:solidFill>
                <a:schemeClr val="tx1">
                  <a:lumMod val="65000"/>
                  <a:lumOff val="35000"/>
                </a:schemeClr>
              </a:solidFill>
              <a:latin typeface="ITC Avant Garde Gothic" panose="020B0402020203020304" pitchFamily="34" charset="0"/>
            </a:endParaRPr>
          </a:p>
          <a:p>
            <a:pPr marL="678942" lvl="1" indent="-285750">
              <a:buFont typeface="Wingdings" panose="05000000000000000000" pitchFamily="2" charset="2"/>
              <a:buChar char="§"/>
              <a:defRPr/>
            </a:pPr>
            <a:endParaRPr lang="en-US" sz="1300" dirty="0">
              <a:solidFill>
                <a:schemeClr val="tx1">
                  <a:lumMod val="65000"/>
                  <a:lumOff val="35000"/>
                </a:schemeClr>
              </a:solidFill>
              <a:latin typeface="ITC Avant Garde Gothic" panose="020B0402020203020304" pitchFamily="34" charset="0"/>
            </a:endParaRPr>
          </a:p>
          <a:p>
            <a:pPr marL="640080" lvl="1" indent="-246888">
              <a:buFont typeface="Wingdings" pitchFamily="2" charset="2"/>
              <a:buChar char="§"/>
              <a:defRPr/>
            </a:pPr>
            <a:endParaRPr lang="en-US" sz="1300" dirty="0">
              <a:solidFill>
                <a:schemeClr val="tx1">
                  <a:lumMod val="65000"/>
                  <a:lumOff val="35000"/>
                </a:schemeClr>
              </a:solidFill>
              <a:latin typeface="ITC Avant Garde Gothic" panose="020B0402020203020304" pitchFamily="34" charset="0"/>
            </a:endParaRPr>
          </a:p>
          <a:p>
            <a:pPr>
              <a:buClr>
                <a:schemeClr val="accent3"/>
              </a:buClr>
              <a:defRPr/>
            </a:pPr>
            <a:endParaRPr lang="en-US" sz="1300" b="1" dirty="0">
              <a:latin typeface="ITC Avant Garde Gothic" panose="020B04020202030203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E62D2185-EDDC-37EC-8813-28874D7BA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648200"/>
            <a:ext cx="5410199" cy="149793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0AE040D7-F495-3BDE-53A8-88AB6C4F6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902" y="1600200"/>
            <a:ext cx="2598898" cy="1828800"/>
          </a:xfrm>
          <a:prstGeom prst="rect">
            <a:avLst/>
          </a:prstGeom>
        </p:spPr>
      </p:pic>
    </p:spTree>
    <p:extLst>
      <p:ext uri="{BB962C8B-B14F-4D97-AF65-F5344CB8AC3E}">
        <p14:creationId xmlns:p14="http://schemas.microsoft.com/office/powerpoint/2010/main" val="268158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4903387" cy="814157"/>
          </a:xfrm>
        </p:spPr>
        <p:txBody>
          <a:bodyPr>
            <a:normAutofit/>
            <a:scene3d>
              <a:camera prst="orthographicFront"/>
              <a:lightRig rig="freezing" dir="t">
                <a:rot lat="0" lon="0" rev="5640000"/>
              </a:lightRig>
            </a:scene3d>
            <a:sp3d prstMaterial="flat">
              <a:bevelT w="38100" h="38100"/>
            </a:sp3d>
          </a:bodyPr>
          <a:lstStyle/>
          <a:p>
            <a:pPr algn="ctr"/>
            <a:r>
              <a:rPr lang="en-US" sz="3200" u="sng" dirty="0">
                <a:solidFill>
                  <a:schemeClr val="tx1"/>
                </a:solidFill>
                <a:latin typeface="ITC Avant Garde Gothic" panose="020B0402020203020304" pitchFamily="34" charset="0"/>
              </a:rPr>
              <a:t>Things to </a:t>
            </a:r>
            <a:r>
              <a:rPr lang="en-US" sz="3200" u="sng" dirty="0">
                <a:solidFill>
                  <a:schemeClr val="tx1"/>
                </a:solidFill>
                <a:effectLst/>
                <a:latin typeface="ITC Avant Garde Gothic" panose="020B0402020203020304" pitchFamily="34" charset="0"/>
              </a:rPr>
              <a:t>Remember</a:t>
            </a:r>
          </a:p>
        </p:txBody>
      </p:sp>
      <p:sp>
        <p:nvSpPr>
          <p:cNvPr id="3" name="Text Placeholder 2"/>
          <p:cNvSpPr>
            <a:spLocks noGrp="1"/>
          </p:cNvSpPr>
          <p:nvPr>
            <p:ph type="body" idx="1"/>
          </p:nvPr>
        </p:nvSpPr>
        <p:spPr>
          <a:xfrm>
            <a:off x="914400" y="1066800"/>
            <a:ext cx="7620000" cy="2971800"/>
          </a:xfrm>
        </p:spPr>
        <p:txBody>
          <a:bodyPr>
            <a:normAutofit/>
          </a:bodyPr>
          <a:lstStyle/>
          <a:p>
            <a:pPr>
              <a:buFont typeface="Wingdings" pitchFamily="2" charset="2"/>
              <a:buChar char="ü"/>
            </a:pPr>
            <a:r>
              <a:rPr lang="en-US" sz="1400" u="sng" dirty="0">
                <a:latin typeface="ITC Avant Garde Gothic" panose="020B0402020203020304" pitchFamily="34" charset="0"/>
              </a:rPr>
              <a:t>Dynamic Metal Bed Bases</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LIFETIME WARRANTY</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Square Tube Cross Bars for Added Strength</a:t>
            </a:r>
          </a:p>
          <a:p>
            <a:pPr lvl="1">
              <a:buFont typeface="Wingdings" pitchFamily="2" charset="2"/>
              <a:buChar char="ü"/>
            </a:pPr>
            <a:r>
              <a:rPr lang="en-US" sz="1400" b="1" dirty="0">
                <a:solidFill>
                  <a:schemeClr val="tx1">
                    <a:lumMod val="65000"/>
                    <a:lumOff val="35000"/>
                  </a:schemeClr>
                </a:solidFill>
                <a:latin typeface="ITC Avant Garde Gothic" panose="020B0402020203020304" pitchFamily="34" charset="0"/>
              </a:rPr>
              <a:t>Top AND Bottom </a:t>
            </a:r>
            <a:r>
              <a:rPr lang="en-US" sz="1400" dirty="0">
                <a:solidFill>
                  <a:schemeClr val="tx1">
                    <a:lumMod val="65000"/>
                    <a:lumOff val="35000"/>
                  </a:schemeClr>
                </a:solidFill>
                <a:latin typeface="ITC Avant Garde Gothic" panose="020B0402020203020304" pitchFamily="34" charset="0"/>
              </a:rPr>
              <a:t>Corner Brackets to Keep Bed Base Square  and Stable</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Easiest and Quickest to Assemble with 50% fewer pieces</a:t>
            </a:r>
          </a:p>
          <a:p>
            <a:pPr>
              <a:buFont typeface="Wingdings" pitchFamily="2" charset="2"/>
              <a:buChar char="ü"/>
            </a:pPr>
            <a:r>
              <a:rPr lang="en-US" sz="1400" u="sng" dirty="0">
                <a:latin typeface="ITC Avant Garde Gothic" panose="020B0402020203020304" pitchFamily="34" charset="0"/>
              </a:rPr>
              <a:t>Inst-A-Matic® Bed Frames</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LIFETIME WARRANTY</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Extra Long 76” Side Rails to Prevent Tipping</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Steel Stem Glides or Rug Rollers</a:t>
            </a:r>
          </a:p>
          <a:p>
            <a:pPr lvl="1">
              <a:buFont typeface="Wingdings" pitchFamily="2" charset="2"/>
              <a:buChar char="ü"/>
            </a:pPr>
            <a:r>
              <a:rPr lang="en-US" sz="1400" dirty="0">
                <a:solidFill>
                  <a:schemeClr val="tx1">
                    <a:lumMod val="65000"/>
                    <a:lumOff val="35000"/>
                  </a:schemeClr>
                </a:solidFill>
                <a:latin typeface="ITC Avant Garde Gothic" panose="020B0402020203020304" pitchFamily="34" charset="0"/>
              </a:rPr>
              <a:t>Available in 7 1/4” or 10” (High Profile) Heights</a:t>
            </a:r>
          </a:p>
          <a:p>
            <a:pPr lvl="1">
              <a:buFont typeface="Wingdings" pitchFamily="2" charset="2"/>
              <a:buChar char="ü"/>
            </a:pPr>
            <a:endParaRPr lang="en-US" dirty="0"/>
          </a:p>
        </p:txBody>
      </p:sp>
      <p:pic>
        <p:nvPicPr>
          <p:cNvPr id="6" name="Picture 5" descr="Shape">
            <a:extLst>
              <a:ext uri="{FF2B5EF4-FFF2-40B4-BE49-F238E27FC236}">
                <a16:creationId xmlns:a16="http://schemas.microsoft.com/office/drawing/2014/main" id="{7C0731AB-3268-A558-DF90-A66D2584F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0"/>
            <a:ext cx="5257799" cy="1371600"/>
          </a:xfrm>
          <a:prstGeom prst="rect">
            <a:avLst/>
          </a:prstGeom>
        </p:spPr>
      </p:pic>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1775</TotalTime>
  <Words>1229</Words>
  <Application>Microsoft Office PowerPoint</Application>
  <PresentationFormat>On-screen Show (4:3)</PresentationFormat>
  <Paragraphs>142</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ITC Avant Garde Gothic</vt:lpstr>
      <vt:lpstr>Wingdings</vt:lpstr>
      <vt:lpstr>Wingdings 2</vt:lpstr>
      <vt:lpstr>Retrospect</vt:lpstr>
      <vt:lpstr>PowerPoint Presentation</vt:lpstr>
      <vt:lpstr> </vt:lpstr>
      <vt:lpstr> Company Overview</vt:lpstr>
      <vt:lpstr>Dynamic Metal Bed Base  U.S. Patents #6,865,758 B2 and #7,155,762 B2 and #7,861,339 B2</vt:lpstr>
      <vt:lpstr>Dynamic Metal Bed Base  Features and Benefits </vt:lpstr>
      <vt:lpstr>Inst-A-Matic® Bed Frame</vt:lpstr>
      <vt:lpstr>Inst-A-Matic® Bed Frame - Features and Benefits </vt:lpstr>
      <vt:lpstr>Hollywood ADA Frame - Features and Benefits </vt:lpstr>
      <vt:lpstr>Things to Remember</vt:lpstr>
      <vt:lpstr>What makes our Frames so Eco-Friendly?  </vt:lpstr>
      <vt:lpstr>What Makes the Hollywood Bed Frames so Eco-Friendly?</vt:lpstr>
      <vt:lpstr>Inst-A-Matic® Bed Frames</vt:lpstr>
      <vt:lpstr>GOLIATH STEEL PLATFORM </vt:lpstr>
      <vt:lpstr>PowerPoint Presentation</vt:lpstr>
      <vt:lpstr>HOLLYWOOD ROLLAWAY BEDS (955 Series) </vt:lpstr>
      <vt:lpstr> HOLLYWOOD ROLLAWAY BEDS (1291P  Series)</vt:lpstr>
      <vt:lpstr>PowerPoint Presentation</vt:lpstr>
      <vt:lpstr>Warranty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Serta StabLBase® Contract Bed Frames and Bed Bases</dc:title>
  <dc:creator>JHarrow</dc:creator>
  <cp:lastModifiedBy>FreemanKelley Sales</cp:lastModifiedBy>
  <cp:revision>240</cp:revision>
  <cp:lastPrinted>2016-01-11T16:03:34Z</cp:lastPrinted>
  <dcterms:created xsi:type="dcterms:W3CDTF">2009-11-10T17:43:16Z</dcterms:created>
  <dcterms:modified xsi:type="dcterms:W3CDTF">2023-02-24T19:29:36Z</dcterms:modified>
</cp:coreProperties>
</file>